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79" r:id="rId3"/>
    <p:sldId id="302" r:id="rId4"/>
    <p:sldId id="308" r:id="rId5"/>
    <p:sldId id="309" r:id="rId6"/>
    <p:sldId id="283" r:id="rId7"/>
    <p:sldId id="287" r:id="rId8"/>
    <p:sldId id="289" r:id="rId9"/>
    <p:sldId id="288" r:id="rId10"/>
    <p:sldId id="307" r:id="rId11"/>
    <p:sldId id="296" r:id="rId12"/>
    <p:sldId id="286" r:id="rId13"/>
    <p:sldId id="295" r:id="rId14"/>
    <p:sldId id="282" r:id="rId15"/>
    <p:sldId id="291" r:id="rId16"/>
    <p:sldId id="280" r:id="rId17"/>
    <p:sldId id="294" r:id="rId18"/>
    <p:sldId id="257" r:id="rId19"/>
    <p:sldId id="269" r:id="rId20"/>
    <p:sldId id="270" r:id="rId21"/>
    <p:sldId id="297" r:id="rId22"/>
    <p:sldId id="298" r:id="rId23"/>
    <p:sldId id="299" r:id="rId24"/>
    <p:sldId id="271" r:id="rId25"/>
    <p:sldId id="272" r:id="rId26"/>
    <p:sldId id="273" r:id="rId27"/>
    <p:sldId id="292" r:id="rId28"/>
    <p:sldId id="306" r:id="rId29"/>
    <p:sldId id="304" r:id="rId30"/>
    <p:sldId id="274" r:id="rId31"/>
    <p:sldId id="303" r:id="rId32"/>
    <p:sldId id="300" r:id="rId33"/>
    <p:sldId id="310" r:id="rId34"/>
    <p:sldId id="275" r:id="rId35"/>
    <p:sldId id="301" r:id="rId36"/>
    <p:sldId id="276" r:id="rId37"/>
    <p:sldId id="278" r:id="rId38"/>
    <p:sldId id="305" r:id="rId39"/>
    <p:sldId id="285" r:id="rId40"/>
    <p:sldId id="284" r:id="rId41"/>
    <p:sldId id="29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FEEF9-BF29-425E-B6B6-A0E7CC1C4473}" v="1423" dt="2018-09-23T20:16:07.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19" autoAdjust="0"/>
    <p:restoredTop sz="86801" autoAdjust="0"/>
  </p:normalViewPr>
  <p:slideViewPr>
    <p:cSldViewPr snapToGrid="0">
      <p:cViewPr varScale="1">
        <p:scale>
          <a:sx n="78" d="100"/>
          <a:sy n="78" d="100"/>
        </p:scale>
        <p:origin x="114" y="564"/>
      </p:cViewPr>
      <p:guideLst/>
    </p:cSldViewPr>
  </p:slideViewPr>
  <p:outlineViewPr>
    <p:cViewPr>
      <p:scale>
        <a:sx n="33" d="100"/>
        <a:sy n="33" d="100"/>
      </p:scale>
      <p:origin x="0" y="-6123"/>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1647"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Jones" userId="0ee0729f219f515b" providerId="LiveId" clId="{6C0FEEF9-BF29-425E-B6B6-A0E7CC1C4473}"/>
    <pc:docChg chg="custSel addSld modSld">
      <pc:chgData name="Aaron Jones" userId="0ee0729f219f515b" providerId="LiveId" clId="{6C0FEEF9-BF29-425E-B6B6-A0E7CC1C4473}" dt="2018-09-23T20:16:07.414" v="119" actId="27636"/>
      <pc:docMkLst>
        <pc:docMk/>
      </pc:docMkLst>
      <pc:sldChg chg="modSp">
        <pc:chgData name="Aaron Jones" userId="0ee0729f219f515b" providerId="LiveId" clId="{6C0FEEF9-BF29-425E-B6B6-A0E7CC1C4473}" dt="2018-09-23T20:16:07.414" v="119" actId="27636"/>
        <pc:sldMkLst>
          <pc:docMk/>
          <pc:sldMk cId="608146597" sldId="285"/>
        </pc:sldMkLst>
        <pc:spChg chg="mod">
          <ac:chgData name="Aaron Jones" userId="0ee0729f219f515b" providerId="LiveId" clId="{6C0FEEF9-BF29-425E-B6B6-A0E7CC1C4473}" dt="2018-09-23T20:16:07.414" v="119" actId="27636"/>
          <ac:spMkLst>
            <pc:docMk/>
            <pc:sldMk cId="608146597" sldId="285"/>
            <ac:spMk id="3" creationId="{E19783E0-1555-46A8-ADE7-1B8239F73B6A}"/>
          </ac:spMkLst>
        </pc:spChg>
      </pc:sldChg>
      <pc:sldChg chg="modSp">
        <pc:chgData name="Aaron Jones" userId="0ee0729f219f515b" providerId="LiveId" clId="{6C0FEEF9-BF29-425E-B6B6-A0E7CC1C4473}" dt="2018-09-21T16:48:03.406" v="31" actId="403"/>
        <pc:sldMkLst>
          <pc:docMk/>
          <pc:sldMk cId="3315066077" sldId="299"/>
        </pc:sldMkLst>
        <pc:spChg chg="mod">
          <ac:chgData name="Aaron Jones" userId="0ee0729f219f515b" providerId="LiveId" clId="{6C0FEEF9-BF29-425E-B6B6-A0E7CC1C4473}" dt="2018-09-21T16:48:03.406" v="31" actId="403"/>
          <ac:spMkLst>
            <pc:docMk/>
            <pc:sldMk cId="3315066077" sldId="299"/>
            <ac:spMk id="8" creationId="{C8E452F2-22AB-4C8F-99E3-67C18255A854}"/>
          </ac:spMkLst>
        </pc:spChg>
      </pc:sldChg>
      <pc:sldChg chg="addSp delSp modSp add">
        <pc:chgData name="Aaron Jones" userId="0ee0729f219f515b" providerId="LiveId" clId="{6C0FEEF9-BF29-425E-B6B6-A0E7CC1C4473}" dt="2018-09-20T20:13:50.802" v="28" actId="20577"/>
        <pc:sldMkLst>
          <pc:docMk/>
          <pc:sldMk cId="762577658" sldId="310"/>
        </pc:sldMkLst>
        <pc:spChg chg="mod">
          <ac:chgData name="Aaron Jones" userId="0ee0729f219f515b" providerId="LiveId" clId="{6C0FEEF9-BF29-425E-B6B6-A0E7CC1C4473}" dt="2018-09-20T20:13:50.802" v="28" actId="20577"/>
          <ac:spMkLst>
            <pc:docMk/>
            <pc:sldMk cId="762577658" sldId="310"/>
            <ac:spMk id="2" creationId="{C1749D50-31B7-4C74-964C-95CA4CCF23CE}"/>
          </ac:spMkLst>
        </pc:spChg>
        <pc:spChg chg="add del mod">
          <ac:chgData name="Aaron Jones" userId="0ee0729f219f515b" providerId="LiveId" clId="{6C0FEEF9-BF29-425E-B6B6-A0E7CC1C4473}" dt="2018-09-20T20:13:37.144" v="4"/>
          <ac:spMkLst>
            <pc:docMk/>
            <pc:sldMk cId="762577658" sldId="310"/>
            <ac:spMk id="4" creationId="{6B30A107-D6BF-4D5A-8BF8-FF0DD3F90F7C}"/>
          </ac:spMkLst>
        </pc:spChg>
        <pc:spChg chg="del">
          <ac:chgData name="Aaron Jones" userId="0ee0729f219f515b" providerId="LiveId" clId="{6C0FEEF9-BF29-425E-B6B6-A0E7CC1C4473}" dt="2018-09-20T20:13:32.440" v="3" actId="478"/>
          <ac:spMkLst>
            <pc:docMk/>
            <pc:sldMk cId="762577658" sldId="310"/>
            <ac:spMk id="5" creationId="{F54535E4-203D-4E2F-87CA-3BC6A3816978}"/>
          </ac:spMkLst>
        </pc:spChg>
        <pc:spChg chg="del">
          <ac:chgData name="Aaron Jones" userId="0ee0729f219f515b" providerId="LiveId" clId="{6C0FEEF9-BF29-425E-B6B6-A0E7CC1C4473}" dt="2018-09-20T20:13:29.018" v="1" actId="478"/>
          <ac:spMkLst>
            <pc:docMk/>
            <pc:sldMk cId="762577658" sldId="310"/>
            <ac:spMk id="6" creationId="{93F20AB9-2B0F-480F-8B7B-D1F8B89EC871}"/>
          </ac:spMkLst>
        </pc:spChg>
        <pc:spChg chg="del">
          <ac:chgData name="Aaron Jones" userId="0ee0729f219f515b" providerId="LiveId" clId="{6C0FEEF9-BF29-425E-B6B6-A0E7CC1C4473}" dt="2018-09-20T20:13:30.565" v="2" actId="478"/>
          <ac:spMkLst>
            <pc:docMk/>
            <pc:sldMk cId="762577658" sldId="310"/>
            <ac:spMk id="7" creationId="{0A640361-F3E1-4384-8607-0640CE5DE7C9}"/>
          </ac:spMkLst>
        </pc:spChg>
        <pc:spChg chg="add del mod">
          <ac:chgData name="Aaron Jones" userId="0ee0729f219f515b" providerId="LiveId" clId="{6C0FEEF9-BF29-425E-B6B6-A0E7CC1C4473}" dt="2018-09-20T20:13:39.519" v="5"/>
          <ac:spMkLst>
            <pc:docMk/>
            <pc:sldMk cId="762577658" sldId="310"/>
            <ac:spMk id="8" creationId="{1E4E1DAB-D36F-4A14-B776-77FC9E0F6E24}"/>
          </ac:spMkLst>
        </pc:spChg>
        <pc:picChg chg="add">
          <ac:chgData name="Aaron Jones" userId="0ee0729f219f515b" providerId="LiveId" clId="{6C0FEEF9-BF29-425E-B6B6-A0E7CC1C4473}" dt="2018-09-20T20:13:39.519" v="5"/>
          <ac:picMkLst>
            <pc:docMk/>
            <pc:sldMk cId="762577658" sldId="310"/>
            <ac:picMk id="1026" creationId="{FAE5A6D5-9652-4102-9B80-40E2B1BEC5A2}"/>
          </ac:picMkLst>
        </pc:picChg>
      </pc:sldChg>
    </pc:docChg>
  </pc:docChgLst>
  <pc:docChgLst>
    <pc:chgData name="Aaron Jones" userId="0ee0729f219f515b" providerId="LiveId" clId="{0D9CFC1F-6141-7845-ADA2-50AA0675BC10}"/>
    <pc:docChg chg="custSel modSld">
      <pc:chgData name="Aaron Jones" userId="0ee0729f219f515b" providerId="LiveId" clId="{0D9CFC1F-6141-7845-ADA2-50AA0675BC10}" dt="2018-09-21T12:59:06.499" v="53" actId="113"/>
      <pc:docMkLst>
        <pc:docMk/>
      </pc:docMkLst>
      <pc:sldChg chg="modSp">
        <pc:chgData name="Aaron Jones" userId="0ee0729f219f515b" providerId="LiveId" clId="{0D9CFC1F-6141-7845-ADA2-50AA0675BC10}" dt="2018-09-21T12:59:06.499" v="53" actId="113"/>
        <pc:sldMkLst>
          <pc:docMk/>
          <pc:sldMk cId="1637937370" sldId="278"/>
        </pc:sldMkLst>
        <pc:spChg chg="mod">
          <ac:chgData name="Aaron Jones" userId="0ee0729f219f515b" providerId="LiveId" clId="{0D9CFC1F-6141-7845-ADA2-50AA0675BC10}" dt="2018-09-21T12:59:06.499" v="53" actId="113"/>
          <ac:spMkLst>
            <pc:docMk/>
            <pc:sldMk cId="1637937370" sldId="278"/>
            <ac:spMk id="5" creationId="{356D2C69-D59B-4B78-9AA5-AF639B6AD881}"/>
          </ac:spMkLst>
        </pc:spChg>
      </pc:sldChg>
      <pc:sldChg chg="modSp">
        <pc:chgData name="Aaron Jones" userId="0ee0729f219f515b" providerId="LiveId" clId="{0D9CFC1F-6141-7845-ADA2-50AA0675BC10}" dt="2018-09-21T12:57:59.048" v="47" actId="20577"/>
        <pc:sldMkLst>
          <pc:docMk/>
          <pc:sldMk cId="2940724584" sldId="300"/>
        </pc:sldMkLst>
        <pc:spChg chg="mod">
          <ac:chgData name="Aaron Jones" userId="0ee0729f219f515b" providerId="LiveId" clId="{0D9CFC1F-6141-7845-ADA2-50AA0675BC10}" dt="2018-09-21T12:57:59.048" v="47" actId="20577"/>
          <ac:spMkLst>
            <pc:docMk/>
            <pc:sldMk cId="2940724584" sldId="300"/>
            <ac:spMk id="7" creationId="{0A640361-F3E1-4384-8607-0640CE5DE7C9}"/>
          </ac:spMkLst>
        </pc:spChg>
      </pc:sldChg>
      <pc:sldChg chg="modSp">
        <pc:chgData name="Aaron Jones" userId="0ee0729f219f515b" providerId="LiveId" clId="{0D9CFC1F-6141-7845-ADA2-50AA0675BC10}" dt="2018-09-21T12:58:49.567" v="52" actId="1076"/>
        <pc:sldMkLst>
          <pc:docMk/>
          <pc:sldMk cId="762577658" sldId="310"/>
        </pc:sldMkLst>
        <pc:picChg chg="mod">
          <ac:chgData name="Aaron Jones" userId="0ee0729f219f515b" providerId="LiveId" clId="{0D9CFC1F-6141-7845-ADA2-50AA0675BC10}" dt="2018-09-21T12:58:49.567" v="52" actId="1076"/>
          <ac:picMkLst>
            <pc:docMk/>
            <pc:sldMk cId="762577658" sldId="310"/>
            <ac:picMk id="1026" creationId="{FAE5A6D5-9652-4102-9B80-40E2B1BEC5A2}"/>
          </ac:picMkLst>
        </pc:picChg>
      </pc:sldChg>
    </pc:docChg>
  </pc:docChgLst>
  <pc:docChgLst>
    <pc:chgData name="Aaron Jones" userId="0ee0729f219f515b" providerId="LiveId" clId="{58FF3510-7F8D-4916-BF41-6BC6BFBA5D2D}"/>
    <pc:docChg chg="custSel addSld modSld">
      <pc:chgData name="Aaron Jones" userId="0ee0729f219f515b" providerId="LiveId" clId="{58FF3510-7F8D-4916-BF41-6BC6BFBA5D2D}" dt="2018-09-20T15:17:24.875" v="1301" actId="14100"/>
      <pc:docMkLst>
        <pc:docMk/>
      </pc:docMkLst>
      <pc:sldChg chg="modSp">
        <pc:chgData name="Aaron Jones" userId="0ee0729f219f515b" providerId="LiveId" clId="{58FF3510-7F8D-4916-BF41-6BC6BFBA5D2D}" dt="2018-09-20T14:45:38.057" v="0" actId="113"/>
        <pc:sldMkLst>
          <pc:docMk/>
          <pc:sldMk cId="1755904574" sldId="256"/>
        </pc:sldMkLst>
        <pc:spChg chg="mod">
          <ac:chgData name="Aaron Jones" userId="0ee0729f219f515b" providerId="LiveId" clId="{58FF3510-7F8D-4916-BF41-6BC6BFBA5D2D}" dt="2018-09-20T14:45:38.057" v="0" actId="113"/>
          <ac:spMkLst>
            <pc:docMk/>
            <pc:sldMk cId="1755904574" sldId="256"/>
            <ac:spMk id="5" creationId="{282E179A-20CE-40BB-8CB0-B78DDA8324B4}"/>
          </ac:spMkLst>
        </pc:spChg>
      </pc:sldChg>
      <pc:sldChg chg="modSp">
        <pc:chgData name="Aaron Jones" userId="0ee0729f219f515b" providerId="LiveId" clId="{58FF3510-7F8D-4916-BF41-6BC6BFBA5D2D}" dt="2018-09-20T15:12:37.832" v="1120" actId="20577"/>
        <pc:sldMkLst>
          <pc:docMk/>
          <pc:sldMk cId="3908841569" sldId="257"/>
        </pc:sldMkLst>
        <pc:spChg chg="mod">
          <ac:chgData name="Aaron Jones" userId="0ee0729f219f515b" providerId="LiveId" clId="{58FF3510-7F8D-4916-BF41-6BC6BFBA5D2D}" dt="2018-09-20T15:12:37.832" v="1120" actId="20577"/>
          <ac:spMkLst>
            <pc:docMk/>
            <pc:sldMk cId="3908841569" sldId="257"/>
            <ac:spMk id="3" creationId="{8F7DA42E-D57F-46A5-942E-78D3767DD27D}"/>
          </ac:spMkLst>
        </pc:spChg>
      </pc:sldChg>
      <pc:sldChg chg="modSp">
        <pc:chgData name="Aaron Jones" userId="0ee0729f219f515b" providerId="LiveId" clId="{58FF3510-7F8D-4916-BF41-6BC6BFBA5D2D}" dt="2018-09-20T14:47:14.084" v="109" actId="20577"/>
        <pc:sldMkLst>
          <pc:docMk/>
          <pc:sldMk cId="1637937370" sldId="278"/>
        </pc:sldMkLst>
        <pc:spChg chg="mod">
          <ac:chgData name="Aaron Jones" userId="0ee0729f219f515b" providerId="LiveId" clId="{58FF3510-7F8D-4916-BF41-6BC6BFBA5D2D}" dt="2018-09-20T14:47:14.084" v="109" actId="20577"/>
          <ac:spMkLst>
            <pc:docMk/>
            <pc:sldMk cId="1637937370" sldId="278"/>
            <ac:spMk id="5" creationId="{356D2C69-D59B-4B78-9AA5-AF639B6AD881}"/>
          </ac:spMkLst>
        </pc:spChg>
      </pc:sldChg>
      <pc:sldChg chg="addSp modSp modAnim">
        <pc:chgData name="Aaron Jones" userId="0ee0729f219f515b" providerId="LiveId" clId="{58FF3510-7F8D-4916-BF41-6BC6BFBA5D2D}" dt="2018-09-20T15:17:24.875" v="1301" actId="14100"/>
        <pc:sldMkLst>
          <pc:docMk/>
          <pc:sldMk cId="2269032537" sldId="288"/>
        </pc:sldMkLst>
        <pc:spChg chg="mod">
          <ac:chgData name="Aaron Jones" userId="0ee0729f219f515b" providerId="LiveId" clId="{58FF3510-7F8D-4916-BF41-6BC6BFBA5D2D}" dt="2018-09-20T15:07:13.932" v="765" actId="27636"/>
          <ac:spMkLst>
            <pc:docMk/>
            <pc:sldMk cId="2269032537" sldId="288"/>
            <ac:spMk id="3" creationId="{A9E74E04-6386-4846-B6DB-12ACBFC30CD9}"/>
          </ac:spMkLst>
        </pc:spChg>
        <pc:picChg chg="mod">
          <ac:chgData name="Aaron Jones" userId="0ee0729f219f515b" providerId="LiveId" clId="{58FF3510-7F8D-4916-BF41-6BC6BFBA5D2D}" dt="2018-09-20T15:16:59.858" v="1296" actId="1076"/>
          <ac:picMkLst>
            <pc:docMk/>
            <pc:sldMk cId="2269032537" sldId="288"/>
            <ac:picMk id="5" creationId="{90CE2311-FD29-48BD-8302-E0FB28199E2F}"/>
          </ac:picMkLst>
        </pc:picChg>
        <pc:picChg chg="mod">
          <ac:chgData name="Aaron Jones" userId="0ee0729f219f515b" providerId="LiveId" clId="{58FF3510-7F8D-4916-BF41-6BC6BFBA5D2D}" dt="2018-09-20T15:17:24.875" v="1301" actId="14100"/>
          <ac:picMkLst>
            <pc:docMk/>
            <pc:sldMk cId="2269032537" sldId="288"/>
            <ac:picMk id="6" creationId="{6813F0DA-7438-4E1E-8A9A-5A8685FC862C}"/>
          </ac:picMkLst>
        </pc:picChg>
        <pc:picChg chg="add mod">
          <ac:chgData name="Aaron Jones" userId="0ee0729f219f515b" providerId="LiveId" clId="{58FF3510-7F8D-4916-BF41-6BC6BFBA5D2D}" dt="2018-09-20T15:17:19.452" v="1300" actId="14100"/>
          <ac:picMkLst>
            <pc:docMk/>
            <pc:sldMk cId="2269032537" sldId="288"/>
            <ac:picMk id="7" creationId="{852CD6FB-7864-4144-ADF0-FD1C39EADED0}"/>
          </ac:picMkLst>
        </pc:picChg>
      </pc:sldChg>
      <pc:sldChg chg="addSp delSp modSp">
        <pc:chgData name="Aaron Jones" userId="0ee0729f219f515b" providerId="LiveId" clId="{58FF3510-7F8D-4916-BF41-6BC6BFBA5D2D}" dt="2018-09-20T15:00:16.499" v="535" actId="14100"/>
        <pc:sldMkLst>
          <pc:docMk/>
          <pc:sldMk cId="3302135933" sldId="292"/>
        </pc:sldMkLst>
        <pc:spChg chg="add del mod">
          <ac:chgData name="Aaron Jones" userId="0ee0729f219f515b" providerId="LiveId" clId="{58FF3510-7F8D-4916-BF41-6BC6BFBA5D2D}" dt="2018-09-20T14:54:54.497" v="383"/>
          <ac:spMkLst>
            <pc:docMk/>
            <pc:sldMk cId="3302135933" sldId="292"/>
            <ac:spMk id="5" creationId="{05E59675-EAB7-430E-A8B6-670F995A6721}"/>
          </ac:spMkLst>
        </pc:spChg>
        <pc:spChg chg="add mod">
          <ac:chgData name="Aaron Jones" userId="0ee0729f219f515b" providerId="LiveId" clId="{58FF3510-7F8D-4916-BF41-6BC6BFBA5D2D}" dt="2018-09-20T15:00:16.499" v="535" actId="14100"/>
          <ac:spMkLst>
            <pc:docMk/>
            <pc:sldMk cId="3302135933" sldId="292"/>
            <ac:spMk id="6" creationId="{80970BCF-7342-43F8-B779-D17C37E7E4BF}"/>
          </ac:spMkLst>
        </pc:spChg>
        <pc:spChg chg="add del mod">
          <ac:chgData name="Aaron Jones" userId="0ee0729f219f515b" providerId="LiveId" clId="{58FF3510-7F8D-4916-BF41-6BC6BFBA5D2D}" dt="2018-09-20T14:54:58.470" v="384"/>
          <ac:spMkLst>
            <pc:docMk/>
            <pc:sldMk cId="3302135933" sldId="292"/>
            <ac:spMk id="7" creationId="{C4CF2EB9-7FF0-44B3-A15F-48019BEB1198}"/>
          </ac:spMkLst>
        </pc:spChg>
        <pc:spChg chg="add del mod">
          <ac:chgData name="Aaron Jones" userId="0ee0729f219f515b" providerId="LiveId" clId="{58FF3510-7F8D-4916-BF41-6BC6BFBA5D2D}" dt="2018-09-20T14:55:15.414" v="388"/>
          <ac:spMkLst>
            <pc:docMk/>
            <pc:sldMk cId="3302135933" sldId="292"/>
            <ac:spMk id="10" creationId="{48C4B158-27F9-4D79-8711-D5259CD2EAD2}"/>
          </ac:spMkLst>
        </pc:spChg>
        <pc:picChg chg="del">
          <ac:chgData name="Aaron Jones" userId="0ee0729f219f515b" providerId="LiveId" clId="{58FF3510-7F8D-4916-BF41-6BC6BFBA5D2D}" dt="2018-09-20T14:54:48.356" v="382" actId="478"/>
          <ac:picMkLst>
            <pc:docMk/>
            <pc:sldMk cId="3302135933" sldId="292"/>
            <ac:picMk id="4" creationId="{62A2ABFF-2973-4854-83BC-3CAD4911C187}"/>
          </ac:picMkLst>
        </pc:picChg>
        <pc:picChg chg="add del mod">
          <ac:chgData name="Aaron Jones" userId="0ee0729f219f515b" providerId="LiveId" clId="{58FF3510-7F8D-4916-BF41-6BC6BFBA5D2D}" dt="2018-09-20T14:55:13.054" v="387" actId="478"/>
          <ac:picMkLst>
            <pc:docMk/>
            <pc:sldMk cId="3302135933" sldId="292"/>
            <ac:picMk id="8" creationId="{8D5ADC42-4FB5-4333-8F95-CE8D4FDC07E5}"/>
          </ac:picMkLst>
        </pc:picChg>
        <pc:picChg chg="add del">
          <ac:chgData name="Aaron Jones" userId="0ee0729f219f515b" providerId="LiveId" clId="{58FF3510-7F8D-4916-BF41-6BC6BFBA5D2D}" dt="2018-09-20T14:55:12.006" v="386"/>
          <ac:picMkLst>
            <pc:docMk/>
            <pc:sldMk cId="3302135933" sldId="292"/>
            <ac:picMk id="1026" creationId="{9D88D5E8-C628-414C-B5CB-525013C4440A}"/>
          </ac:picMkLst>
        </pc:picChg>
        <pc:picChg chg="add mod">
          <ac:chgData name="Aaron Jones" userId="0ee0729f219f515b" providerId="LiveId" clId="{58FF3510-7F8D-4916-BF41-6BC6BFBA5D2D}" dt="2018-09-20T14:55:45.839" v="424" actId="14100"/>
          <ac:picMkLst>
            <pc:docMk/>
            <pc:sldMk cId="3302135933" sldId="292"/>
            <ac:picMk id="1028" creationId="{A5F65A61-D608-4165-AF8D-8A38B16668E0}"/>
          </ac:picMkLst>
        </pc:picChg>
      </pc:sldChg>
      <pc:sldChg chg="modSp">
        <pc:chgData name="Aaron Jones" userId="0ee0729f219f515b" providerId="LiveId" clId="{58FF3510-7F8D-4916-BF41-6BC6BFBA5D2D}" dt="2018-09-20T14:46:32.533" v="73" actId="113"/>
        <pc:sldMkLst>
          <pc:docMk/>
          <pc:sldMk cId="361339713" sldId="296"/>
        </pc:sldMkLst>
        <pc:spChg chg="mod">
          <ac:chgData name="Aaron Jones" userId="0ee0729f219f515b" providerId="LiveId" clId="{58FF3510-7F8D-4916-BF41-6BC6BFBA5D2D}" dt="2018-09-20T14:46:32.533" v="73" actId="113"/>
          <ac:spMkLst>
            <pc:docMk/>
            <pc:sldMk cId="361339713" sldId="296"/>
            <ac:spMk id="3" creationId="{8A058E44-8888-4B5D-BE15-DC2B55902FDC}"/>
          </ac:spMkLst>
        </pc:spChg>
      </pc:sldChg>
      <pc:sldChg chg="modSp">
        <pc:chgData name="Aaron Jones" userId="0ee0729f219f515b" providerId="LiveId" clId="{58FF3510-7F8D-4916-BF41-6BC6BFBA5D2D}" dt="2018-09-20T15:12:00.828" v="1075" actId="20577"/>
        <pc:sldMkLst>
          <pc:docMk/>
          <pc:sldMk cId="3227915309" sldId="302"/>
        </pc:sldMkLst>
        <pc:spChg chg="mod">
          <ac:chgData name="Aaron Jones" userId="0ee0729f219f515b" providerId="LiveId" clId="{58FF3510-7F8D-4916-BF41-6BC6BFBA5D2D}" dt="2018-09-20T15:10:25.908" v="784" actId="20577"/>
          <ac:spMkLst>
            <pc:docMk/>
            <pc:sldMk cId="3227915309" sldId="302"/>
            <ac:spMk id="2" creationId="{1D17C0EA-00AC-E04A-A092-E4309BFD8161}"/>
          </ac:spMkLst>
        </pc:spChg>
        <pc:spChg chg="mod">
          <ac:chgData name="Aaron Jones" userId="0ee0729f219f515b" providerId="LiveId" clId="{58FF3510-7F8D-4916-BF41-6BC6BFBA5D2D}" dt="2018-09-20T15:12:00.828" v="1075" actId="20577"/>
          <ac:spMkLst>
            <pc:docMk/>
            <pc:sldMk cId="3227915309" sldId="302"/>
            <ac:spMk id="3" creationId="{8319BBBC-C7E0-6548-8976-5CFE9B5B7A0C}"/>
          </ac:spMkLst>
        </pc:spChg>
      </pc:sldChg>
      <pc:sldChg chg="addSp delSp modSp add">
        <pc:chgData name="Aaron Jones" userId="0ee0729f219f515b" providerId="LiveId" clId="{58FF3510-7F8D-4916-BF41-6BC6BFBA5D2D}" dt="2018-09-20T15:01:06.061" v="578" actId="14100"/>
        <pc:sldMkLst>
          <pc:docMk/>
          <pc:sldMk cId="3930054009" sldId="306"/>
        </pc:sldMkLst>
        <pc:spChg chg="mod">
          <ac:chgData name="Aaron Jones" userId="0ee0729f219f515b" providerId="LiveId" clId="{58FF3510-7F8D-4916-BF41-6BC6BFBA5D2D}" dt="2018-09-20T14:50:38.906" v="138" actId="20577"/>
          <ac:spMkLst>
            <pc:docMk/>
            <pc:sldMk cId="3930054009" sldId="306"/>
            <ac:spMk id="2" creationId="{C1749D50-31B7-4C74-964C-95CA4CCF23CE}"/>
          </ac:spMkLst>
        </pc:spChg>
        <pc:spChg chg="add del mod">
          <ac:chgData name="Aaron Jones" userId="0ee0729f219f515b" providerId="LiveId" clId="{58FF3510-7F8D-4916-BF41-6BC6BFBA5D2D}" dt="2018-09-20T14:51:24.574" v="140"/>
          <ac:spMkLst>
            <pc:docMk/>
            <pc:sldMk cId="3930054009" sldId="306"/>
            <ac:spMk id="5" creationId="{149AAA9F-CC96-41D2-B034-4456FD9F9BF4}"/>
          </ac:spMkLst>
        </pc:spChg>
        <pc:spChg chg="add mod">
          <ac:chgData name="Aaron Jones" userId="0ee0729f219f515b" providerId="LiveId" clId="{58FF3510-7F8D-4916-BF41-6BC6BFBA5D2D}" dt="2018-09-20T15:00:37.302" v="576" actId="20577"/>
          <ac:spMkLst>
            <pc:docMk/>
            <pc:sldMk cId="3930054009" sldId="306"/>
            <ac:spMk id="6" creationId="{704AEE79-2C77-47AF-B7D1-B7DDE981CD17}"/>
          </ac:spMkLst>
        </pc:spChg>
        <pc:spChg chg="add del mod">
          <ac:chgData name="Aaron Jones" userId="0ee0729f219f515b" providerId="LiveId" clId="{58FF3510-7F8D-4916-BF41-6BC6BFBA5D2D}" dt="2018-09-20T14:51:31.031" v="141"/>
          <ac:spMkLst>
            <pc:docMk/>
            <pc:sldMk cId="3930054009" sldId="306"/>
            <ac:spMk id="7" creationId="{1EF46FAB-18C5-480F-AFDA-510BA348CA6F}"/>
          </ac:spMkLst>
        </pc:spChg>
        <pc:picChg chg="del">
          <ac:chgData name="Aaron Jones" userId="0ee0729f219f515b" providerId="LiveId" clId="{58FF3510-7F8D-4916-BF41-6BC6BFBA5D2D}" dt="2018-09-20T14:51:18.626" v="139" actId="478"/>
          <ac:picMkLst>
            <pc:docMk/>
            <pc:sldMk cId="3930054009" sldId="306"/>
            <ac:picMk id="4" creationId="{62A2ABFF-2973-4854-83BC-3CAD4911C187}"/>
          </ac:picMkLst>
        </pc:picChg>
        <pc:picChg chg="add mod">
          <ac:chgData name="Aaron Jones" userId="0ee0729f219f515b" providerId="LiveId" clId="{58FF3510-7F8D-4916-BF41-6BC6BFBA5D2D}" dt="2018-09-20T15:01:06.061" v="578" actId="14100"/>
          <ac:picMkLst>
            <pc:docMk/>
            <pc:sldMk cId="3930054009" sldId="306"/>
            <ac:picMk id="8" creationId="{B8248547-64A3-4F5D-B5F1-B445A9AE5688}"/>
          </ac:picMkLst>
        </pc:picChg>
      </pc:sldChg>
      <pc:sldChg chg="addSp delSp modSp add delAnim modAnim">
        <pc:chgData name="Aaron Jones" userId="0ee0729f219f515b" providerId="LiveId" clId="{58FF3510-7F8D-4916-BF41-6BC6BFBA5D2D}" dt="2018-09-20T15:08:44.438" v="770" actId="478"/>
        <pc:sldMkLst>
          <pc:docMk/>
          <pc:sldMk cId="3926546963" sldId="307"/>
        </pc:sldMkLst>
        <pc:spChg chg="mod">
          <ac:chgData name="Aaron Jones" userId="0ee0729f219f515b" providerId="LiveId" clId="{58FF3510-7F8D-4916-BF41-6BC6BFBA5D2D}" dt="2018-09-20T15:03:39.374" v="685" actId="20577"/>
          <ac:spMkLst>
            <pc:docMk/>
            <pc:sldMk cId="3926546963" sldId="307"/>
            <ac:spMk id="2" creationId="{3197399A-E117-4ABB-AB1B-60F534EC5C51}"/>
          </ac:spMkLst>
        </pc:spChg>
        <pc:spChg chg="mod">
          <ac:chgData name="Aaron Jones" userId="0ee0729f219f515b" providerId="LiveId" clId="{58FF3510-7F8D-4916-BF41-6BC6BFBA5D2D}" dt="2018-09-20T15:08:39.481" v="767" actId="27636"/>
          <ac:spMkLst>
            <pc:docMk/>
            <pc:sldMk cId="3926546963" sldId="307"/>
            <ac:spMk id="3" creationId="{A9E74E04-6386-4846-B6DB-12ACBFC30CD9}"/>
          </ac:spMkLst>
        </pc:spChg>
        <pc:picChg chg="del mod">
          <ac:chgData name="Aaron Jones" userId="0ee0729f219f515b" providerId="LiveId" clId="{58FF3510-7F8D-4916-BF41-6BC6BFBA5D2D}" dt="2018-09-20T15:08:44.438" v="770" actId="478"/>
          <ac:picMkLst>
            <pc:docMk/>
            <pc:sldMk cId="3926546963" sldId="307"/>
            <ac:picMk id="5" creationId="{90CE2311-FD29-48BD-8302-E0FB28199E2F}"/>
          </ac:picMkLst>
        </pc:picChg>
        <pc:picChg chg="del mod ord">
          <ac:chgData name="Aaron Jones" userId="0ee0729f219f515b" providerId="LiveId" clId="{58FF3510-7F8D-4916-BF41-6BC6BFBA5D2D}" dt="2018-09-20T15:08:42.906" v="768" actId="478"/>
          <ac:picMkLst>
            <pc:docMk/>
            <pc:sldMk cId="3926546963" sldId="307"/>
            <ac:picMk id="6" creationId="{6813F0DA-7438-4E1E-8A9A-5A8685FC862C}"/>
          </ac:picMkLst>
        </pc:picChg>
        <pc:picChg chg="add del mod">
          <ac:chgData name="Aaron Jones" userId="0ee0729f219f515b" providerId="LiveId" clId="{58FF3510-7F8D-4916-BF41-6BC6BFBA5D2D}" dt="2018-09-20T15:08:43.782" v="769" actId="478"/>
          <ac:picMkLst>
            <pc:docMk/>
            <pc:sldMk cId="3926546963" sldId="307"/>
            <ac:picMk id="7" creationId="{BA26E6F6-671B-498A-8437-1D2680EDAAB8}"/>
          </ac:picMkLst>
        </pc:picChg>
      </pc:sldChg>
      <pc:sldChg chg="modSp add">
        <pc:chgData name="Aaron Jones" userId="0ee0729f219f515b" providerId="LiveId" clId="{58FF3510-7F8D-4916-BF41-6BC6BFBA5D2D}" dt="2018-09-20T15:16:25.101" v="1292" actId="113"/>
        <pc:sldMkLst>
          <pc:docMk/>
          <pc:sldMk cId="482717552" sldId="308"/>
        </pc:sldMkLst>
        <pc:spChg chg="mod">
          <ac:chgData name="Aaron Jones" userId="0ee0729f219f515b" providerId="LiveId" clId="{58FF3510-7F8D-4916-BF41-6BC6BFBA5D2D}" dt="2018-09-20T15:16:25.101" v="1292" actId="113"/>
          <ac:spMkLst>
            <pc:docMk/>
            <pc:sldMk cId="482717552" sldId="308"/>
            <ac:spMk id="3" creationId="{8319BBBC-C7E0-6548-8976-5CFE9B5B7A0C}"/>
          </ac:spMkLst>
        </pc:spChg>
      </pc:sldChg>
      <pc:sldChg chg="addSp delSp modSp add modNotesTx">
        <pc:chgData name="Aaron Jones" userId="0ee0729f219f515b" providerId="LiveId" clId="{58FF3510-7F8D-4916-BF41-6BC6BFBA5D2D}" dt="2018-09-20T15:16:02.786" v="1237" actId="20577"/>
        <pc:sldMkLst>
          <pc:docMk/>
          <pc:sldMk cId="1439816383" sldId="309"/>
        </pc:sldMkLst>
        <pc:spChg chg="del mod">
          <ac:chgData name="Aaron Jones" userId="0ee0729f219f515b" providerId="LiveId" clId="{58FF3510-7F8D-4916-BF41-6BC6BFBA5D2D}" dt="2018-09-20T15:14:45.156" v="1159" actId="478"/>
          <ac:spMkLst>
            <pc:docMk/>
            <pc:sldMk cId="1439816383" sldId="309"/>
            <ac:spMk id="2" creationId="{1D17C0EA-00AC-E04A-A092-E4309BFD8161}"/>
          </ac:spMkLst>
        </pc:spChg>
        <pc:spChg chg="del mod">
          <ac:chgData name="Aaron Jones" userId="0ee0729f219f515b" providerId="LiveId" clId="{58FF3510-7F8D-4916-BF41-6BC6BFBA5D2D}" dt="2018-09-20T15:14:21.426" v="1154"/>
          <ac:spMkLst>
            <pc:docMk/>
            <pc:sldMk cId="1439816383" sldId="309"/>
            <ac:spMk id="3" creationId="{8319BBBC-C7E0-6548-8976-5CFE9B5B7A0C}"/>
          </ac:spMkLst>
        </pc:spChg>
        <pc:spChg chg="add del mod">
          <ac:chgData name="Aaron Jones" userId="0ee0729f219f515b" providerId="LiveId" clId="{58FF3510-7F8D-4916-BF41-6BC6BFBA5D2D}" dt="2018-09-20T15:14:39.944" v="1158"/>
          <ac:spMkLst>
            <pc:docMk/>
            <pc:sldMk cId="1439816383" sldId="309"/>
            <ac:spMk id="6" creationId="{42365C8E-051D-4841-9BC7-2F3B1D01C762}"/>
          </ac:spMkLst>
        </pc:spChg>
        <pc:spChg chg="add mod">
          <ac:chgData name="Aaron Jones" userId="0ee0729f219f515b" providerId="LiveId" clId="{58FF3510-7F8D-4916-BF41-6BC6BFBA5D2D}" dt="2018-09-20T15:14:45.156" v="1159" actId="478"/>
          <ac:spMkLst>
            <pc:docMk/>
            <pc:sldMk cId="1439816383" sldId="309"/>
            <ac:spMk id="8" creationId="{51F6C4E4-C482-4D04-9BF1-5261517E909F}"/>
          </ac:spMkLst>
        </pc:spChg>
        <pc:picChg chg="add mod">
          <ac:chgData name="Aaron Jones" userId="0ee0729f219f515b" providerId="LiveId" clId="{58FF3510-7F8D-4916-BF41-6BC6BFBA5D2D}" dt="2018-09-20T15:14:49.328" v="1160" actId="14100"/>
          <ac:picMkLst>
            <pc:docMk/>
            <pc:sldMk cId="1439816383" sldId="309"/>
            <ac:picMk id="5" creationId="{EA9F0E92-B28E-42BC-883D-18A4061542F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0ee0729f219f515b/HAM_RADIO/DIGITAL%20MODES%20PRESENTATION/Bandwidth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Bandwidth in Hz</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WSPR</c:v>
                </c:pt>
                <c:pt idx="1">
                  <c:v>CW</c:v>
                </c:pt>
                <c:pt idx="2">
                  <c:v>JT9</c:v>
                </c:pt>
                <c:pt idx="3">
                  <c:v>JT65</c:v>
                </c:pt>
                <c:pt idx="4">
                  <c:v>FT8</c:v>
                </c:pt>
                <c:pt idx="5">
                  <c:v>PSK31</c:v>
                </c:pt>
                <c:pt idx="6">
                  <c:v>PSK63</c:v>
                </c:pt>
                <c:pt idx="7">
                  <c:v>PSK125</c:v>
                </c:pt>
                <c:pt idx="8">
                  <c:v>PSK250</c:v>
                </c:pt>
                <c:pt idx="9">
                  <c:v>PSK500</c:v>
                </c:pt>
                <c:pt idx="10">
                  <c:v>PSK1000</c:v>
                </c:pt>
                <c:pt idx="11">
                  <c:v>Olivia125</c:v>
                </c:pt>
                <c:pt idx="12">
                  <c:v>Olivia250</c:v>
                </c:pt>
                <c:pt idx="13">
                  <c:v>Olivia500</c:v>
                </c:pt>
                <c:pt idx="14">
                  <c:v>Olivia2000</c:v>
                </c:pt>
                <c:pt idx="15">
                  <c:v>SSB Voice</c:v>
                </c:pt>
                <c:pt idx="16">
                  <c:v>APRS(VHF)</c:v>
                </c:pt>
                <c:pt idx="17">
                  <c:v>VHF FM Voice</c:v>
                </c:pt>
              </c:strCache>
            </c:strRef>
          </c:cat>
          <c:val>
            <c:numRef>
              <c:f>Sheet1!$B$2:$B$19</c:f>
              <c:numCache>
                <c:formatCode>General</c:formatCode>
                <c:ptCount val="18"/>
                <c:pt idx="0">
                  <c:v>6</c:v>
                </c:pt>
                <c:pt idx="1">
                  <c:v>50</c:v>
                </c:pt>
                <c:pt idx="2">
                  <c:v>20</c:v>
                </c:pt>
                <c:pt idx="3">
                  <c:v>180</c:v>
                </c:pt>
                <c:pt idx="4">
                  <c:v>50</c:v>
                </c:pt>
                <c:pt idx="5">
                  <c:v>31</c:v>
                </c:pt>
                <c:pt idx="6">
                  <c:v>63</c:v>
                </c:pt>
                <c:pt idx="7">
                  <c:v>125</c:v>
                </c:pt>
                <c:pt idx="8">
                  <c:v>250</c:v>
                </c:pt>
                <c:pt idx="9">
                  <c:v>500</c:v>
                </c:pt>
                <c:pt idx="10">
                  <c:v>1000</c:v>
                </c:pt>
                <c:pt idx="11">
                  <c:v>125</c:v>
                </c:pt>
                <c:pt idx="12">
                  <c:v>250</c:v>
                </c:pt>
                <c:pt idx="13">
                  <c:v>500</c:v>
                </c:pt>
                <c:pt idx="14">
                  <c:v>2000</c:v>
                </c:pt>
                <c:pt idx="15">
                  <c:v>3000</c:v>
                </c:pt>
                <c:pt idx="16">
                  <c:v>10000</c:v>
                </c:pt>
                <c:pt idx="17">
                  <c:v>12500</c:v>
                </c:pt>
              </c:numCache>
            </c:numRef>
          </c:val>
          <c:extLst>
            <c:ext xmlns:c16="http://schemas.microsoft.com/office/drawing/2014/chart" uri="{C3380CC4-5D6E-409C-BE32-E72D297353CC}">
              <c16:uniqueId val="{00000000-C51B-4CD4-B481-92DAF8CEFAF2}"/>
            </c:ext>
          </c:extLst>
        </c:ser>
        <c:dLbls>
          <c:dLblPos val="outEnd"/>
          <c:showLegendKey val="0"/>
          <c:showVal val="1"/>
          <c:showCatName val="0"/>
          <c:showSerName val="0"/>
          <c:showPercent val="0"/>
          <c:showBubbleSize val="0"/>
        </c:dLbls>
        <c:gapWidth val="182"/>
        <c:axId val="414525983"/>
        <c:axId val="329911775"/>
      </c:barChart>
      <c:catAx>
        <c:axId val="41452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911775"/>
        <c:crosses val="autoZero"/>
        <c:auto val="1"/>
        <c:lblAlgn val="ctr"/>
        <c:lblOffset val="100"/>
        <c:noMultiLvlLbl val="0"/>
      </c:catAx>
      <c:valAx>
        <c:axId val="329911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525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F6D277-8ABC-491A-A719-11EBE0301A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F50570-6867-4CDB-8EDD-D0FC29C940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2C6BAC-AD1D-4AF6-9D0E-078DA7555F2F}" type="datetimeFigureOut">
              <a:rPr lang="en-US" smtClean="0"/>
              <a:t>9/22/2018</a:t>
            </a:fld>
            <a:endParaRPr lang="en-US" dirty="0"/>
          </a:p>
        </p:txBody>
      </p:sp>
      <p:sp>
        <p:nvSpPr>
          <p:cNvPr id="4" name="Footer Placeholder 3">
            <a:extLst>
              <a:ext uri="{FF2B5EF4-FFF2-40B4-BE49-F238E27FC236}">
                <a16:creationId xmlns:a16="http://schemas.microsoft.com/office/drawing/2014/main" id="{FC14B096-9C43-4C3B-9270-788B635D63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E333EA7-2319-4FDC-A95B-0E0332E481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406785-827B-4E6A-B0D4-EE264EF3A819}" type="slidenum">
              <a:rPr lang="en-US" smtClean="0"/>
              <a:t>‹#›</a:t>
            </a:fld>
            <a:endParaRPr lang="en-US" dirty="0"/>
          </a:p>
        </p:txBody>
      </p:sp>
    </p:spTree>
    <p:extLst>
      <p:ext uri="{BB962C8B-B14F-4D97-AF65-F5344CB8AC3E}">
        <p14:creationId xmlns:p14="http://schemas.microsoft.com/office/powerpoint/2010/main" val="2350452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AB024-C1A0-493E-BFFF-5DD86BAD34D1}" type="datetimeFigureOut">
              <a:rPr lang="en-US" smtClean="0"/>
              <a:t>9/22/2018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EBD2F-1970-4C6F-ACA8-07E4EDC88F24}" type="slidenum">
              <a:rPr lang="en-US" smtClean="0"/>
              <a:t>‹#›</a:t>
            </a:fld>
            <a:endParaRPr lang="en-US" dirty="0"/>
          </a:p>
        </p:txBody>
      </p:sp>
    </p:spTree>
    <p:extLst>
      <p:ext uri="{BB962C8B-B14F-4D97-AF65-F5344CB8AC3E}">
        <p14:creationId xmlns:p14="http://schemas.microsoft.com/office/powerpoint/2010/main" val="276339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2</a:t>
            </a:fld>
            <a:endParaRPr lang="en-US" dirty="0"/>
          </a:p>
        </p:txBody>
      </p:sp>
    </p:spTree>
    <p:extLst>
      <p:ext uri="{BB962C8B-B14F-4D97-AF65-F5344CB8AC3E}">
        <p14:creationId xmlns:p14="http://schemas.microsoft.com/office/powerpoint/2010/main" val="338676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EBD2F-1970-4C6F-ACA8-07E4EDC88F24}" type="slidenum">
              <a:rPr lang="en-US" smtClean="0"/>
              <a:t>20</a:t>
            </a:fld>
            <a:endParaRPr lang="en-US" dirty="0"/>
          </a:p>
        </p:txBody>
      </p:sp>
    </p:spTree>
    <p:extLst>
      <p:ext uri="{BB962C8B-B14F-4D97-AF65-F5344CB8AC3E}">
        <p14:creationId xmlns:p14="http://schemas.microsoft.com/office/powerpoint/2010/main" val="1499856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HELL QSO</a:t>
            </a:r>
          </a:p>
        </p:txBody>
      </p:sp>
      <p:sp>
        <p:nvSpPr>
          <p:cNvPr id="4" name="Slide Number Placeholder 3"/>
          <p:cNvSpPr>
            <a:spLocks noGrp="1"/>
          </p:cNvSpPr>
          <p:nvPr>
            <p:ph type="sldNum" sz="quarter" idx="5"/>
          </p:nvPr>
        </p:nvSpPr>
        <p:spPr/>
        <p:txBody>
          <a:bodyPr/>
          <a:lstStyle/>
          <a:p>
            <a:fld id="{98FEBD2F-1970-4C6F-ACA8-07E4EDC88F24}" type="slidenum">
              <a:rPr lang="en-US" smtClean="0"/>
              <a:t>21</a:t>
            </a:fld>
            <a:endParaRPr lang="en-US" dirty="0"/>
          </a:p>
        </p:txBody>
      </p:sp>
    </p:spTree>
    <p:extLst>
      <p:ext uri="{BB962C8B-B14F-4D97-AF65-F5344CB8AC3E}">
        <p14:creationId xmlns:p14="http://schemas.microsoft.com/office/powerpoint/2010/main" val="248491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SSTV Image from International Space Station transmitted by Kosmonauts</a:t>
            </a:r>
          </a:p>
        </p:txBody>
      </p:sp>
      <p:sp>
        <p:nvSpPr>
          <p:cNvPr id="4" name="Slide Number Placeholder 3"/>
          <p:cNvSpPr>
            <a:spLocks noGrp="1"/>
          </p:cNvSpPr>
          <p:nvPr>
            <p:ph type="sldNum" sz="quarter" idx="5"/>
          </p:nvPr>
        </p:nvSpPr>
        <p:spPr/>
        <p:txBody>
          <a:bodyPr/>
          <a:lstStyle/>
          <a:p>
            <a:fld id="{98FEBD2F-1970-4C6F-ACA8-07E4EDC88F24}" type="slidenum">
              <a:rPr lang="en-US" smtClean="0"/>
              <a:t>23</a:t>
            </a:fld>
            <a:endParaRPr lang="en-US" dirty="0"/>
          </a:p>
        </p:txBody>
      </p:sp>
    </p:spTree>
    <p:extLst>
      <p:ext uri="{BB962C8B-B14F-4D97-AF65-F5344CB8AC3E}">
        <p14:creationId xmlns:p14="http://schemas.microsoft.com/office/powerpoint/2010/main" val="374207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If you, for instance, were talking to me on 500/16 Olivia format and we both had very strong signals and not much QRM, QRN, etc. then ask me if I would like to go to 500/8 format or even 500/4 format.  500/16 format is approximately 20wpm while 500/8 is close to 30wpm and 500/4 close to 40wpm. If you do end up switching to the faster modes you may also want to increase your Sync Integration Period setting substantially too - to maintain the best quality decoding.  If not, you might get more errors in the decoded text.  And if the band conditions become worse - go back to the original format AND remember to reset your Sync Integration Period setting or the delay in decoding will be way too long!  Also, if the band starts getting real crowded and say, for example, you were on 500/16 mode - you might suggest to the other station to switch to 250/4 mode (increase Sync Integration Period setting too) to save space and be a "good neighbor" to all the other operators nearby.  250/4 is the SAME speed as 500/16 and nearly as sensitive with the correct settings.</a:t>
            </a:r>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25</a:t>
            </a:fld>
            <a:endParaRPr lang="en-US" dirty="0"/>
          </a:p>
        </p:txBody>
      </p:sp>
    </p:spTree>
    <p:extLst>
      <p:ext uri="{BB962C8B-B14F-4D97-AF65-F5344CB8AC3E}">
        <p14:creationId xmlns:p14="http://schemas.microsoft.com/office/powerpoint/2010/main" val="255083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3</a:t>
            </a:fld>
            <a:endParaRPr lang="en-US" dirty="0"/>
          </a:p>
        </p:txBody>
      </p:sp>
    </p:spTree>
    <p:extLst>
      <p:ext uri="{BB962C8B-B14F-4D97-AF65-F5344CB8AC3E}">
        <p14:creationId xmlns:p14="http://schemas.microsoft.com/office/powerpoint/2010/main" val="363362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4</a:t>
            </a:fld>
            <a:endParaRPr lang="en-US" dirty="0"/>
          </a:p>
        </p:txBody>
      </p:sp>
    </p:spTree>
    <p:extLst>
      <p:ext uri="{BB962C8B-B14F-4D97-AF65-F5344CB8AC3E}">
        <p14:creationId xmlns:p14="http://schemas.microsoft.com/office/powerpoint/2010/main" val="401127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locations any licensee can play with digital modes</a:t>
            </a:r>
          </a:p>
        </p:txBody>
      </p:sp>
      <p:sp>
        <p:nvSpPr>
          <p:cNvPr id="4" name="Slide Number Placeholder 3"/>
          <p:cNvSpPr>
            <a:spLocks noGrp="1"/>
          </p:cNvSpPr>
          <p:nvPr>
            <p:ph type="sldNum" sz="quarter" idx="10"/>
          </p:nvPr>
        </p:nvSpPr>
        <p:spPr/>
        <p:txBody>
          <a:bodyPr/>
          <a:lstStyle/>
          <a:p>
            <a:fld id="{98FEBD2F-1970-4C6F-ACA8-07E4EDC88F24}" type="slidenum">
              <a:rPr lang="en-US" smtClean="0"/>
              <a:t>5</a:t>
            </a:fld>
            <a:endParaRPr lang="en-US" dirty="0"/>
          </a:p>
        </p:txBody>
      </p:sp>
    </p:spTree>
    <p:extLst>
      <p:ext uri="{BB962C8B-B14F-4D97-AF65-F5344CB8AC3E}">
        <p14:creationId xmlns:p14="http://schemas.microsoft.com/office/powerpoint/2010/main" val="144412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7</a:t>
            </a:fld>
            <a:endParaRPr lang="en-US" dirty="0"/>
          </a:p>
        </p:txBody>
      </p:sp>
    </p:spTree>
    <p:extLst>
      <p:ext uri="{BB962C8B-B14F-4D97-AF65-F5344CB8AC3E}">
        <p14:creationId xmlns:p14="http://schemas.microsoft.com/office/powerpoint/2010/main" val="397790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8</a:t>
            </a:fld>
            <a:endParaRPr lang="en-US" dirty="0"/>
          </a:p>
        </p:txBody>
      </p:sp>
    </p:spTree>
    <p:extLst>
      <p:ext uri="{BB962C8B-B14F-4D97-AF65-F5344CB8AC3E}">
        <p14:creationId xmlns:p14="http://schemas.microsoft.com/office/powerpoint/2010/main" val="391071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9</a:t>
            </a:fld>
            <a:endParaRPr lang="en-US" dirty="0"/>
          </a:p>
        </p:txBody>
      </p:sp>
    </p:spTree>
    <p:extLst>
      <p:ext uri="{BB962C8B-B14F-4D97-AF65-F5344CB8AC3E}">
        <p14:creationId xmlns:p14="http://schemas.microsoft.com/office/powerpoint/2010/main" val="25941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FEBD2F-1970-4C6F-ACA8-07E4EDC88F24}" type="slidenum">
              <a:rPr lang="en-US" smtClean="0"/>
              <a:t>10</a:t>
            </a:fld>
            <a:endParaRPr lang="en-US" dirty="0"/>
          </a:p>
        </p:txBody>
      </p:sp>
    </p:spTree>
    <p:extLst>
      <p:ext uri="{BB962C8B-B14F-4D97-AF65-F5344CB8AC3E}">
        <p14:creationId xmlns:p14="http://schemas.microsoft.com/office/powerpoint/2010/main" val="286593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“necessary bandwidth”</a:t>
            </a:r>
          </a:p>
        </p:txBody>
      </p:sp>
      <p:sp>
        <p:nvSpPr>
          <p:cNvPr id="4" name="Slide Number Placeholder 3"/>
          <p:cNvSpPr>
            <a:spLocks noGrp="1"/>
          </p:cNvSpPr>
          <p:nvPr>
            <p:ph type="sldNum" sz="quarter" idx="5"/>
          </p:nvPr>
        </p:nvSpPr>
        <p:spPr/>
        <p:txBody>
          <a:bodyPr/>
          <a:lstStyle/>
          <a:p>
            <a:fld id="{98FEBD2F-1970-4C6F-ACA8-07E4EDC88F24}" type="slidenum">
              <a:rPr lang="en-US" smtClean="0"/>
              <a:t>14</a:t>
            </a:fld>
            <a:endParaRPr lang="en-US" dirty="0"/>
          </a:p>
        </p:txBody>
      </p:sp>
    </p:spTree>
    <p:extLst>
      <p:ext uri="{BB962C8B-B14F-4D97-AF65-F5344CB8AC3E}">
        <p14:creationId xmlns:p14="http://schemas.microsoft.com/office/powerpoint/2010/main" val="3422227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1676-8A58-4D51-944F-FD12C385A176}"/>
              </a:ext>
            </a:extLst>
          </p:cNvPr>
          <p:cNvSpPr>
            <a:spLocks noGrp="1"/>
          </p:cNvSpPr>
          <p:nvPr>
            <p:ph type="ctrTitle"/>
          </p:nvPr>
        </p:nvSpPr>
        <p:spPr>
          <a:xfrm>
            <a:off x="1524000" y="1122363"/>
            <a:ext cx="9144000" cy="2387600"/>
          </a:xfrm>
        </p:spPr>
        <p:txBody>
          <a:bodyPr anchor="b"/>
          <a:lstStyle>
            <a:lvl1pPr algn="ctr">
              <a:defRPr lang="en-US" sz="5400" b="1" kern="1200" cap="none"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ea typeface="+mj-ea"/>
                <a:cs typeface="+mj-cs"/>
              </a:defRPr>
            </a:lvl1pPr>
          </a:lstStyle>
          <a:p>
            <a:r>
              <a:rPr lang="en-US" dirty="0"/>
              <a:t>Click to edit Master title style</a:t>
            </a:r>
          </a:p>
        </p:txBody>
      </p:sp>
      <p:sp>
        <p:nvSpPr>
          <p:cNvPr id="3" name="Subtitle 2">
            <a:extLst>
              <a:ext uri="{FF2B5EF4-FFF2-40B4-BE49-F238E27FC236}">
                <a16:creationId xmlns:a16="http://schemas.microsoft.com/office/drawing/2014/main" id="{B3FD8D7D-D90C-4CB9-94FE-B92DE861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598FD-442A-49E8-9CDD-8B0E39883756}"/>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00382B6C-260A-4DC8-B259-0D301FAB4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A5C078-EF96-4F03-A069-CFF9C7674ED6}"/>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1988071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FA52-EE0C-40C7-A2F0-B240B18525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276B7C-E321-4B93-AFDC-6EC0DB7581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2F06C-6D83-40F1-B25D-3DFE8F6F0FD6}"/>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0117C6B5-6708-46FF-840C-8A3F5B468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695FCE-B3B6-4542-A7A0-A7E693CCC1BA}"/>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300219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6D73BA-C4F0-46B9-9363-600B7E2543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7835EB-C7EA-42A6-B01F-CF17DE6D6C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DC35B-B72D-48FD-8717-4B0ABCFEFDBB}"/>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FD5464AC-86E9-40E1-870F-9E9E2D044C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8395DE-1E45-4386-9A70-3E907EDAF7B9}"/>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81437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6350-4D85-4A19-BF89-3BE0F823EE0C}"/>
              </a:ext>
            </a:extLst>
          </p:cNvPr>
          <p:cNvSpPr>
            <a:spLocks noGrp="1"/>
          </p:cNvSpPr>
          <p:nvPr>
            <p:ph type="title"/>
          </p:nvPr>
        </p:nvSpPr>
        <p:spPr/>
        <p:txBody>
          <a:bodyPr/>
          <a:lstStyle>
            <a:lvl1pPr algn="l" defTabSz="914400" rtl="0" eaLnBrk="1" latinLnBrk="0" hangingPunct="1">
              <a:lnSpc>
                <a:spcPct val="90000"/>
              </a:lnSpc>
              <a:spcBef>
                <a:spcPct val="0"/>
              </a:spcBef>
              <a:buNone/>
              <a:defRPr lang="en-US" sz="4400" b="1" kern="1200" cap="none"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0BD7C919-B398-4730-BDE5-80AEB3A9C3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106CF-E4F9-4CC6-B9F0-21EF21217B5C}"/>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706C9417-11C3-4F5E-ABF0-605BA6794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0D4F99-1BF9-4DED-87A6-B867FC705715}"/>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301668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A2BE-9158-4E93-AAE2-282B6EE857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3E2F72-161D-4672-AC08-56A721486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A96AAF-889C-433B-8306-D72E0B352F77}"/>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616D131F-7ACB-42F9-8DF5-A9FB9F92C9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30BCC1-61CA-4A83-8541-57AA082B88CA}"/>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260245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9B8C-6B0A-4495-A69B-181CCC778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9714C3-5FC1-4629-9722-3E134C0F93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4A4E7-3E52-455C-9184-F3560E5049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A6661-CBCB-456B-B3AE-6718C3FAE233}"/>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6" name="Footer Placeholder 5">
            <a:extLst>
              <a:ext uri="{FF2B5EF4-FFF2-40B4-BE49-F238E27FC236}">
                <a16:creationId xmlns:a16="http://schemas.microsoft.com/office/drawing/2014/main" id="{73E50F40-36DE-47A7-AD80-19814468B2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10E22B-2E47-4695-9C8B-231108E9FA1D}"/>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32378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6F06-CB2D-425A-90CA-989E8E15E5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6E1DA5-B75A-4D8A-8C37-68D61E1B99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B45381-C4D5-48A4-ACA6-857B0AFD8B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FFF59-B6CD-4B03-8ECB-27A106688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81364A-50DF-4D68-A9BA-569C84360A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B8AB6E-54BC-4B41-8FFD-F452CDD14C73}"/>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8" name="Footer Placeholder 7">
            <a:extLst>
              <a:ext uri="{FF2B5EF4-FFF2-40B4-BE49-F238E27FC236}">
                <a16:creationId xmlns:a16="http://schemas.microsoft.com/office/drawing/2014/main" id="{4FC30C0C-7F59-4B85-8186-4E524E014E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D587C-7011-48C6-ADC0-76C9DA21532A}"/>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254007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6789-3E35-4079-ADAE-4CA3B3C599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640EF2-8510-4C99-B77A-BC24393A2FA9}"/>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4" name="Footer Placeholder 3">
            <a:extLst>
              <a:ext uri="{FF2B5EF4-FFF2-40B4-BE49-F238E27FC236}">
                <a16:creationId xmlns:a16="http://schemas.microsoft.com/office/drawing/2014/main" id="{DCEC76EE-F7DF-4638-8F80-EC7FAC2398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294AF0-DBAA-4881-B87B-02591E1D42C3}"/>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322039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C389D-0AB6-4EA1-A743-03411534E950}"/>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3" name="Footer Placeholder 2">
            <a:extLst>
              <a:ext uri="{FF2B5EF4-FFF2-40B4-BE49-F238E27FC236}">
                <a16:creationId xmlns:a16="http://schemas.microsoft.com/office/drawing/2014/main" id="{3B7904C8-F4B6-46CF-AF17-3F27348C00B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C4BCB8-EB48-4FF0-B03E-D26F59BDC32F}"/>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181014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14E0-266A-4878-98DC-40AB09957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93ECF-5FAB-4F70-AB88-4F3D79C90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62B15-E9F7-4D7E-BB9F-08F942676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74AA9-AEC7-4836-B846-3E5CED3F22C9}"/>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6" name="Footer Placeholder 5">
            <a:extLst>
              <a:ext uri="{FF2B5EF4-FFF2-40B4-BE49-F238E27FC236}">
                <a16:creationId xmlns:a16="http://schemas.microsoft.com/office/drawing/2014/main" id="{6BA99117-A02D-4466-9FB6-C452E3AE87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2E334D-89EB-4E7B-A65D-102990872661}"/>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332172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EDF3-8349-4213-8399-F39669E1D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32272E-579C-41D8-AE07-3434F18E7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AFDA13-1D15-4174-AC6D-C6AFAA618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55D002-2C14-4CB7-9FCA-61284157A44A}"/>
              </a:ext>
            </a:extLst>
          </p:cNvPr>
          <p:cNvSpPr>
            <a:spLocks noGrp="1"/>
          </p:cNvSpPr>
          <p:nvPr>
            <p:ph type="dt" sz="half" idx="10"/>
          </p:nvPr>
        </p:nvSpPr>
        <p:spPr/>
        <p:txBody>
          <a:bodyPr/>
          <a:lstStyle/>
          <a:p>
            <a:fld id="{9AA98228-2C0D-41DD-BC6E-1F0474DA1281}" type="datetimeFigureOut">
              <a:rPr lang="en-US" smtClean="0"/>
              <a:t>9/22/2018</a:t>
            </a:fld>
            <a:endParaRPr lang="en-US" dirty="0"/>
          </a:p>
        </p:txBody>
      </p:sp>
      <p:sp>
        <p:nvSpPr>
          <p:cNvPr id="6" name="Footer Placeholder 5">
            <a:extLst>
              <a:ext uri="{FF2B5EF4-FFF2-40B4-BE49-F238E27FC236}">
                <a16:creationId xmlns:a16="http://schemas.microsoft.com/office/drawing/2014/main" id="{D88D302E-3D9B-42E6-A664-4AD8355E65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2472AD-3A7F-4990-86EC-668D47FBF185}"/>
              </a:ext>
            </a:extLst>
          </p:cNvPr>
          <p:cNvSpPr>
            <a:spLocks noGrp="1"/>
          </p:cNvSpPr>
          <p:nvPr>
            <p:ph type="sldNum" sz="quarter" idx="12"/>
          </p:nvPr>
        </p:nvSpPr>
        <p:spPr/>
        <p:txBody>
          <a:bodyPr/>
          <a:lstStyle/>
          <a:p>
            <a:fld id="{585C013E-62F6-45DE-B31E-D2F267C34D2C}" type="slidenum">
              <a:rPr lang="en-US" smtClean="0"/>
              <a:t>‹#›</a:t>
            </a:fld>
            <a:endParaRPr lang="en-US" dirty="0"/>
          </a:p>
        </p:txBody>
      </p:sp>
    </p:spTree>
    <p:extLst>
      <p:ext uri="{BB962C8B-B14F-4D97-AF65-F5344CB8AC3E}">
        <p14:creationId xmlns:p14="http://schemas.microsoft.com/office/powerpoint/2010/main" val="226036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4663B-B5A8-4D52-99BF-C295708C4EEF}"/>
              </a:ext>
            </a:extLst>
          </p:cNvPr>
          <p:cNvSpPr>
            <a:spLocks noGrp="1"/>
          </p:cNvSpPr>
          <p:nvPr>
            <p:ph type="title"/>
          </p:nvPr>
        </p:nvSpPr>
        <p:spPr>
          <a:xfrm>
            <a:off x="838200" y="365126"/>
            <a:ext cx="10515600" cy="97711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8BB3CEBB-0388-4674-A489-99B85C3D7ABA}"/>
              </a:ext>
            </a:extLst>
          </p:cNvPr>
          <p:cNvSpPr>
            <a:spLocks noGrp="1"/>
          </p:cNvSpPr>
          <p:nvPr>
            <p:ph type="body" idx="1"/>
          </p:nvPr>
        </p:nvSpPr>
        <p:spPr>
          <a:xfrm>
            <a:off x="838200" y="1535185"/>
            <a:ext cx="10515600" cy="437905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C31F3-C82A-46F1-9845-ADB37A31F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98228-2C0D-41DD-BC6E-1F0474DA1281}" type="datetimeFigureOut">
              <a:rPr lang="en-US" smtClean="0"/>
              <a:t>9/22/2018</a:t>
            </a:fld>
            <a:endParaRPr lang="en-US" dirty="0"/>
          </a:p>
        </p:txBody>
      </p:sp>
      <p:sp>
        <p:nvSpPr>
          <p:cNvPr id="5" name="Footer Placeholder 4">
            <a:extLst>
              <a:ext uri="{FF2B5EF4-FFF2-40B4-BE49-F238E27FC236}">
                <a16:creationId xmlns:a16="http://schemas.microsoft.com/office/drawing/2014/main" id="{32959087-F50F-4626-8B1D-0F617CE07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6EC7E9-B3B1-480B-B69B-3FA1E4E456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C013E-62F6-45DE-B31E-D2F267C34D2C}" type="slidenum">
              <a:rPr lang="en-US" smtClean="0"/>
              <a:t>‹#›</a:t>
            </a:fld>
            <a:endParaRPr lang="en-US" dirty="0"/>
          </a:p>
        </p:txBody>
      </p:sp>
    </p:spTree>
    <p:extLst>
      <p:ext uri="{BB962C8B-B14F-4D97-AF65-F5344CB8AC3E}">
        <p14:creationId xmlns:p14="http://schemas.microsoft.com/office/powerpoint/2010/main" val="645999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en-US" sz="4400" b="1" kern="1200" cap="none"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ebsdr.org/" TargetMode="External"/><Relationship Id="rId3" Type="http://schemas.openxmlformats.org/officeDocument/2006/relationships/hyperlink" Target="https://pskreporter.info/cgi-bin/pskstats.pl" TargetMode="External"/><Relationship Id="rId7" Type="http://schemas.openxmlformats.org/officeDocument/2006/relationships/hyperlink" Target="https://aprs.fi/" TargetMode="External"/><Relationship Id="rId2" Type="http://schemas.openxmlformats.org/officeDocument/2006/relationships/hyperlink" Target="https://pskreporter.info/pskmap.html" TargetMode="External"/><Relationship Id="rId1" Type="http://schemas.openxmlformats.org/officeDocument/2006/relationships/slideLayout" Target="../slideLayouts/slideLayout2.xml"/><Relationship Id="rId6" Type="http://schemas.openxmlformats.org/officeDocument/2006/relationships/hyperlink" Target="https://hamspots.net/" TargetMode="External"/><Relationship Id="rId5" Type="http://schemas.openxmlformats.org/officeDocument/2006/relationships/hyperlink" Target="http://wspr.aprsinfo.com/" TargetMode="External"/><Relationship Id="rId4" Type="http://schemas.openxmlformats.org/officeDocument/2006/relationships/hyperlink" Target="http://wsprnet.org/drupal/wsprnet/map"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lotw.arrl.org/lotwuser/defaul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oliviamode.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spr.aprsinfo.com/" TargetMode="External"/><Relationship Id="rId2" Type="http://schemas.openxmlformats.org/officeDocument/2006/relationships/hyperlink" Target="http://wsprnet.org/drupal/wsprnet/map"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w1hkj.com/NBEMS/NBEMS.pp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philsherrod.com/Winlink/Winlink_RMS_Express.pdf" TargetMode="External"/><Relationship Id="rId7" Type="http://schemas.openxmlformats.org/officeDocument/2006/relationships/hyperlink" Target="https://www.google.com/url?sa=t&amp;rct=j&amp;q=&amp;esrc=s&amp;source=web&amp;cd=1&amp;ved=2ahUKEwiO-JvZicndAhWHFXwKHSpAC6sQFjAAegQIAhAC&amp;url=http://arrlsc.org/wordpress/Tech%20Presentations/Introduction%20to%20Meteor%20Scatter.ppt&amp;usg=AOvVaw1qinvSXOztDhxJVP8E9Qcn" TargetMode="External"/><Relationship Id="rId2" Type="http://schemas.openxmlformats.org/officeDocument/2006/relationships/hyperlink" Target="http://gblakesl.net/ARES/Basic-NBEMS-Workshop.pdf" TargetMode="External"/><Relationship Id="rId1" Type="http://schemas.openxmlformats.org/officeDocument/2006/relationships/slideLayout" Target="../slideLayouts/slideLayout2.xml"/><Relationship Id="rId6" Type="http://schemas.openxmlformats.org/officeDocument/2006/relationships/hyperlink" Target="https://www.powershow.com/viewht/1a4552-ZDc1Z/What_is_WSPR_powerpoint_ppt_presentation" TargetMode="External"/><Relationship Id="rId5" Type="http://schemas.openxmlformats.org/officeDocument/2006/relationships/hyperlink" Target="http://www.informationtechnologies.com.au/files/JT65%20Presentation.pdf" TargetMode="External"/><Relationship Id="rId4" Type="http://schemas.openxmlformats.org/officeDocument/2006/relationships/hyperlink" Target="https://www.jeffreykopcak.com/drive/ham_radio/digital_modes/vhf_uhf_nbems_an_introduction_using_fldigi_and_flmsg_presentations/vhf_uhf_nbems.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sigidwiki.com/wiki" TargetMode="External"/><Relationship Id="rId3" Type="http://schemas.openxmlformats.org/officeDocument/2006/relationships/hyperlink" Target="http://www.qsl.net/zl1bpu/MFSK/datmodes2.pdf" TargetMode="External"/><Relationship Id="rId7" Type="http://schemas.openxmlformats.org/officeDocument/2006/relationships/hyperlink" Target="http://w1hkj.com/FldigiHelp-3.21/Modes/Compare.htm" TargetMode="External"/><Relationship Id="rId2" Type="http://schemas.openxmlformats.org/officeDocument/2006/relationships/hyperlink" Target="http://www.aprs.org/APRS-mobile.ppt" TargetMode="External"/><Relationship Id="rId1" Type="http://schemas.openxmlformats.org/officeDocument/2006/relationships/slideLayout" Target="../slideLayouts/slideLayout2.xml"/><Relationship Id="rId6" Type="http://schemas.openxmlformats.org/officeDocument/2006/relationships/hyperlink" Target="http://www.w1hkj.com/NBEMS/NBEMS.ppt" TargetMode="External"/><Relationship Id="rId5" Type="http://schemas.openxmlformats.org/officeDocument/2006/relationships/hyperlink" Target="http://www.arrl.org/files/file/On%20the%20Air/Tutorials/Advanced_NBEMS_3_0.pdf" TargetMode="External"/><Relationship Id="rId4" Type="http://schemas.openxmlformats.org/officeDocument/2006/relationships/hyperlink" Target="http://www.arrl.org/files/file/On%20the%20Air/Tutorials/Introduction_to_NBEMS_ARRL.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BDB0-54BD-4AD5-B5BC-E8C21C33E75A}"/>
              </a:ext>
            </a:extLst>
          </p:cNvPr>
          <p:cNvSpPr>
            <a:spLocks noGrp="1"/>
          </p:cNvSpPr>
          <p:nvPr>
            <p:ph type="ctrTitle"/>
          </p:nvPr>
        </p:nvSpPr>
        <p:spPr>
          <a:xfrm>
            <a:off x="1524000" y="2235200"/>
            <a:ext cx="9144000" cy="2387600"/>
          </a:xfrm>
        </p:spPr>
        <p:txBody>
          <a:bodyPr>
            <a:normAutofit/>
          </a:bodyPr>
          <a:lstStyle/>
          <a:p>
            <a:r>
              <a:rPr lang="en-US" sz="72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A Survey of Digital Modes</a:t>
            </a:r>
          </a:p>
        </p:txBody>
      </p:sp>
      <p:sp>
        <p:nvSpPr>
          <p:cNvPr id="5" name="Subtitle 4">
            <a:extLst>
              <a:ext uri="{FF2B5EF4-FFF2-40B4-BE49-F238E27FC236}">
                <a16:creationId xmlns:a16="http://schemas.microsoft.com/office/drawing/2014/main" id="{282E179A-20CE-40BB-8CB0-B78DDA8324B4}"/>
              </a:ext>
            </a:extLst>
          </p:cNvPr>
          <p:cNvSpPr>
            <a:spLocks noGrp="1"/>
          </p:cNvSpPr>
          <p:nvPr>
            <p:ph type="subTitle" idx="1"/>
          </p:nvPr>
        </p:nvSpPr>
        <p:spPr>
          <a:xfrm>
            <a:off x="1373688" y="5343156"/>
            <a:ext cx="9144000" cy="1655762"/>
          </a:xfrm>
        </p:spPr>
        <p:txBody>
          <a:bodyPr/>
          <a:lstStyle/>
          <a:p>
            <a:r>
              <a:rPr lang="en-US" b="1" dirty="0">
                <a:solidFill>
                  <a:schemeClr val="bg1"/>
                </a:solidFill>
              </a:rPr>
              <a:t>9/22/2018</a:t>
            </a:r>
          </a:p>
        </p:txBody>
      </p:sp>
    </p:spTree>
    <p:extLst>
      <p:ext uri="{BB962C8B-B14F-4D97-AF65-F5344CB8AC3E}">
        <p14:creationId xmlns:p14="http://schemas.microsoft.com/office/powerpoint/2010/main" val="175590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399A-E117-4ABB-AB1B-60F534EC5C51}"/>
              </a:ext>
            </a:extLst>
          </p:cNvPr>
          <p:cNvSpPr>
            <a:spLocks noGrp="1"/>
          </p:cNvSpPr>
          <p:nvPr>
            <p:ph type="title"/>
          </p:nvPr>
        </p:nvSpPr>
        <p:spPr/>
        <p:txBody>
          <a:bodyPr/>
          <a:lstStyle/>
          <a:p>
            <a:r>
              <a:rPr lang="en-US" dirty="0"/>
              <a:t>Warning about Duty Cycle</a:t>
            </a:r>
          </a:p>
        </p:txBody>
      </p:sp>
      <p:sp>
        <p:nvSpPr>
          <p:cNvPr id="3" name="Content Placeholder 2">
            <a:extLst>
              <a:ext uri="{FF2B5EF4-FFF2-40B4-BE49-F238E27FC236}">
                <a16:creationId xmlns:a16="http://schemas.microsoft.com/office/drawing/2014/main" id="{A9E74E04-6386-4846-B6DB-12ACBFC30CD9}"/>
              </a:ext>
            </a:extLst>
          </p:cNvPr>
          <p:cNvSpPr>
            <a:spLocks noGrp="1"/>
          </p:cNvSpPr>
          <p:nvPr>
            <p:ph idx="1"/>
          </p:nvPr>
        </p:nvSpPr>
        <p:spPr/>
        <p:txBody>
          <a:bodyPr>
            <a:normAutofit/>
          </a:bodyPr>
          <a:lstStyle/>
          <a:p>
            <a:pPr>
              <a:lnSpc>
                <a:spcPct val="80000"/>
              </a:lnSpc>
            </a:pPr>
            <a:r>
              <a:rPr lang="en-US" altLang="en-US" sz="3200" dirty="0"/>
              <a:t>Reduce your power!</a:t>
            </a:r>
          </a:p>
          <a:p>
            <a:pPr lvl="1">
              <a:lnSpc>
                <a:spcPct val="80000"/>
              </a:lnSpc>
            </a:pPr>
            <a:r>
              <a:rPr lang="en-US" altLang="en-US" sz="2800" dirty="0"/>
              <a:t>Unlike SSB, these modes either run at 100% duty cycle, or use multiple tones sensitive to intermodulation distortion!</a:t>
            </a:r>
          </a:p>
          <a:p>
            <a:pPr lvl="1">
              <a:lnSpc>
                <a:spcPct val="80000"/>
              </a:lnSpc>
            </a:pPr>
            <a:r>
              <a:rPr lang="en-US" altLang="en-US" sz="2800" dirty="0"/>
              <a:t>Be kind to your finals! </a:t>
            </a:r>
          </a:p>
          <a:p>
            <a:pPr lvl="1">
              <a:lnSpc>
                <a:spcPct val="80000"/>
              </a:lnSpc>
            </a:pPr>
            <a:r>
              <a:rPr lang="en-US" altLang="en-US" sz="2800" dirty="0"/>
              <a:t>Keep </a:t>
            </a:r>
            <a:r>
              <a:rPr lang="en-US" altLang="en-US" sz="2800" b="1" dirty="0"/>
              <a:t>peak</a:t>
            </a:r>
            <a:r>
              <a:rPr lang="en-US" altLang="en-US" sz="2800" dirty="0"/>
              <a:t> power out well below key-down CW maximum to minimize distortion.</a:t>
            </a:r>
          </a:p>
          <a:p>
            <a:pPr lvl="1">
              <a:lnSpc>
                <a:spcPct val="80000"/>
              </a:lnSpc>
            </a:pPr>
            <a:r>
              <a:rPr lang="en-US" altLang="en-US" sz="2800" dirty="0"/>
              <a:t>Keep ALC to zero</a:t>
            </a:r>
          </a:p>
          <a:p>
            <a:pPr>
              <a:lnSpc>
                <a:spcPct val="80000"/>
              </a:lnSpc>
            </a:pPr>
            <a:r>
              <a:rPr lang="en-US" altLang="en-US" sz="3200" dirty="0"/>
              <a:t>Turn off speech processing or compression</a:t>
            </a:r>
          </a:p>
        </p:txBody>
      </p:sp>
    </p:spTree>
    <p:extLst>
      <p:ext uri="{BB962C8B-B14F-4D97-AF65-F5344CB8AC3E}">
        <p14:creationId xmlns:p14="http://schemas.microsoft.com/office/powerpoint/2010/main" val="392654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9993-A230-48A1-84D9-BD19A695523C}"/>
              </a:ext>
            </a:extLst>
          </p:cNvPr>
          <p:cNvSpPr>
            <a:spLocks noGrp="1"/>
          </p:cNvSpPr>
          <p:nvPr>
            <p:ph type="title"/>
          </p:nvPr>
        </p:nvSpPr>
        <p:spPr/>
        <p:txBody>
          <a:bodyPr/>
          <a:lstStyle/>
          <a:p>
            <a:r>
              <a:rPr lang="en-US" dirty="0"/>
              <a:t>Software</a:t>
            </a:r>
          </a:p>
        </p:txBody>
      </p:sp>
      <p:sp>
        <p:nvSpPr>
          <p:cNvPr id="3" name="Content Placeholder 2">
            <a:extLst>
              <a:ext uri="{FF2B5EF4-FFF2-40B4-BE49-F238E27FC236}">
                <a16:creationId xmlns:a16="http://schemas.microsoft.com/office/drawing/2014/main" id="{8A058E44-8888-4B5D-BE15-DC2B55902FDC}"/>
              </a:ext>
            </a:extLst>
          </p:cNvPr>
          <p:cNvSpPr>
            <a:spLocks noGrp="1"/>
          </p:cNvSpPr>
          <p:nvPr>
            <p:ph idx="1"/>
          </p:nvPr>
        </p:nvSpPr>
        <p:spPr/>
        <p:txBody>
          <a:bodyPr>
            <a:normAutofit lnSpcReduction="10000"/>
          </a:bodyPr>
          <a:lstStyle/>
          <a:p>
            <a:r>
              <a:rPr lang="en-US" dirty="0"/>
              <a:t>WSJTX – used for FT8, JT Modes, WSPR, and Meteor Scatter</a:t>
            </a:r>
          </a:p>
          <a:p>
            <a:r>
              <a:rPr lang="en-US" dirty="0"/>
              <a:t>MMSSTV – Used for Slow Scan TV</a:t>
            </a:r>
          </a:p>
          <a:p>
            <a:r>
              <a:rPr lang="en-US" dirty="0"/>
              <a:t>FLDIGI – Many modes and options with companion software such as:</a:t>
            </a:r>
          </a:p>
          <a:p>
            <a:pPr lvl="1"/>
            <a:r>
              <a:rPr lang="en-US" dirty="0"/>
              <a:t>FLAMP - Amateur Multicast Protocol (One to Many Transmission of Files)</a:t>
            </a:r>
          </a:p>
          <a:p>
            <a:pPr lvl="1"/>
            <a:r>
              <a:rPr lang="en-US" dirty="0"/>
              <a:t>FLMSG – Message sending, one to many including CSV data, Text, Images, Radiograms, and many ICS related </a:t>
            </a:r>
            <a:r>
              <a:rPr lang="en-US" dirty="0" err="1"/>
              <a:t>Emcomm</a:t>
            </a:r>
            <a:r>
              <a:rPr lang="en-US" dirty="0"/>
              <a:t> forms</a:t>
            </a:r>
          </a:p>
          <a:p>
            <a:pPr lvl="1"/>
            <a:r>
              <a:rPr lang="en-US" b="1" dirty="0"/>
              <a:t>ANDFLMSG</a:t>
            </a:r>
            <a:r>
              <a:rPr lang="en-US" dirty="0"/>
              <a:t> – Android version of FLMSG</a:t>
            </a:r>
          </a:p>
          <a:p>
            <a:pPr lvl="1"/>
            <a:r>
              <a:rPr lang="en-US" dirty="0"/>
              <a:t>Other FL related software</a:t>
            </a:r>
          </a:p>
          <a:p>
            <a:r>
              <a:rPr lang="en-US" dirty="0"/>
              <a:t>Winlink RMS Express </a:t>
            </a:r>
          </a:p>
          <a:p>
            <a:r>
              <a:rPr lang="en-US" dirty="0"/>
              <a:t>APRS Software (Many versions for all platforms)</a:t>
            </a:r>
          </a:p>
          <a:p>
            <a:pPr marL="0" indent="0">
              <a:buNone/>
            </a:pPr>
            <a:endParaRPr lang="en-US" dirty="0"/>
          </a:p>
          <a:p>
            <a:endParaRPr lang="en-US" baseline="0" dirty="0"/>
          </a:p>
          <a:p>
            <a:endParaRPr lang="en-US" dirty="0"/>
          </a:p>
        </p:txBody>
      </p:sp>
    </p:spTree>
    <p:extLst>
      <p:ext uri="{BB962C8B-B14F-4D97-AF65-F5344CB8AC3E}">
        <p14:creationId xmlns:p14="http://schemas.microsoft.com/office/powerpoint/2010/main" val="361339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9993-A230-48A1-84D9-BD19A695523C}"/>
              </a:ext>
            </a:extLst>
          </p:cNvPr>
          <p:cNvSpPr>
            <a:spLocks noGrp="1"/>
          </p:cNvSpPr>
          <p:nvPr>
            <p:ph type="title"/>
          </p:nvPr>
        </p:nvSpPr>
        <p:spPr/>
        <p:txBody>
          <a:bodyPr/>
          <a:lstStyle/>
          <a:p>
            <a:r>
              <a:rPr lang="en-US" dirty="0"/>
              <a:t>Propagation Websites</a:t>
            </a:r>
          </a:p>
        </p:txBody>
      </p:sp>
      <p:sp>
        <p:nvSpPr>
          <p:cNvPr id="3" name="Content Placeholder 2">
            <a:extLst>
              <a:ext uri="{FF2B5EF4-FFF2-40B4-BE49-F238E27FC236}">
                <a16:creationId xmlns:a16="http://schemas.microsoft.com/office/drawing/2014/main" id="{8A058E44-8888-4B5D-BE15-DC2B55902FDC}"/>
              </a:ext>
            </a:extLst>
          </p:cNvPr>
          <p:cNvSpPr>
            <a:spLocks noGrp="1"/>
          </p:cNvSpPr>
          <p:nvPr>
            <p:ph idx="1"/>
          </p:nvPr>
        </p:nvSpPr>
        <p:spPr/>
        <p:txBody>
          <a:bodyPr>
            <a:normAutofit/>
          </a:bodyPr>
          <a:lstStyle/>
          <a:p>
            <a:r>
              <a:rPr lang="en-US" dirty="0"/>
              <a:t>PSKreporter.info: </a:t>
            </a:r>
            <a:r>
              <a:rPr lang="en-US" dirty="0">
                <a:hlinkClick r:id="rId2"/>
              </a:rPr>
              <a:t>https://pskreporter.info/pskmap.html</a:t>
            </a:r>
            <a:endParaRPr lang="en-US" dirty="0"/>
          </a:p>
          <a:p>
            <a:pPr lvl="1"/>
            <a:r>
              <a:rPr lang="en-US" dirty="0"/>
              <a:t>Use the stats page to see what modes are happening: </a:t>
            </a:r>
            <a:r>
              <a:rPr lang="en-US" dirty="0">
                <a:hlinkClick r:id="rId3"/>
              </a:rPr>
              <a:t>https://pskreporter.info/cgi-bin/pskstats.pl</a:t>
            </a:r>
            <a:endParaRPr lang="en-US" dirty="0"/>
          </a:p>
          <a:p>
            <a:r>
              <a:rPr lang="en-US" dirty="0"/>
              <a:t>Wsprnet for WSPR</a:t>
            </a:r>
            <a:r>
              <a:rPr lang="en-US" baseline="0" dirty="0"/>
              <a:t> results; </a:t>
            </a:r>
            <a:r>
              <a:rPr lang="en-US" baseline="0" dirty="0">
                <a:hlinkClick r:id="rId4"/>
              </a:rPr>
              <a:t>http://wsprnet.org/drupal/wsprnet/map</a:t>
            </a:r>
            <a:r>
              <a:rPr lang="en-US" baseline="0" dirty="0"/>
              <a:t> </a:t>
            </a:r>
            <a:r>
              <a:rPr lang="en-US" dirty="0"/>
              <a:t>OR alternative: </a:t>
            </a:r>
            <a:r>
              <a:rPr lang="en-US" dirty="0">
                <a:hlinkClick r:id="rId5"/>
              </a:rPr>
              <a:t>http://wspr.aprsinfo.com/</a:t>
            </a:r>
            <a:endParaRPr lang="en-US" dirty="0"/>
          </a:p>
          <a:p>
            <a:r>
              <a:rPr lang="en-US" baseline="0" dirty="0"/>
              <a:t>Hamspots.net: </a:t>
            </a:r>
            <a:r>
              <a:rPr lang="en-US" baseline="0" dirty="0">
                <a:hlinkClick r:id="rId6"/>
              </a:rPr>
              <a:t>https://hamspots.net/</a:t>
            </a:r>
            <a:endParaRPr lang="en-US" baseline="0" dirty="0"/>
          </a:p>
          <a:p>
            <a:r>
              <a:rPr lang="en-US" baseline="0" dirty="0"/>
              <a:t>APRS.fi</a:t>
            </a:r>
            <a:r>
              <a:rPr lang="en-US" dirty="0"/>
              <a:t>: </a:t>
            </a:r>
            <a:r>
              <a:rPr lang="en-US" dirty="0">
                <a:hlinkClick r:id="rId7"/>
              </a:rPr>
              <a:t>https://aprs.fi</a:t>
            </a:r>
            <a:endParaRPr lang="en-US" dirty="0"/>
          </a:p>
          <a:p>
            <a:r>
              <a:rPr lang="en-US" dirty="0"/>
              <a:t>Online listing of hosted SDR receivers, great for verifying your signal on voice OR digital: </a:t>
            </a:r>
            <a:r>
              <a:rPr lang="en-US" dirty="0">
                <a:hlinkClick r:id="rId8"/>
              </a:rPr>
              <a:t>http://websdr.org/</a:t>
            </a:r>
            <a:endParaRPr lang="en-US" dirty="0"/>
          </a:p>
          <a:p>
            <a:pPr marL="0" indent="0">
              <a:buNone/>
            </a:pPr>
            <a:endParaRPr lang="en-US" dirty="0"/>
          </a:p>
          <a:p>
            <a:endParaRPr lang="en-US" baseline="0" dirty="0"/>
          </a:p>
          <a:p>
            <a:endParaRPr lang="en-US" dirty="0"/>
          </a:p>
        </p:txBody>
      </p:sp>
    </p:spTree>
    <p:extLst>
      <p:ext uri="{BB962C8B-B14F-4D97-AF65-F5344CB8AC3E}">
        <p14:creationId xmlns:p14="http://schemas.microsoft.com/office/powerpoint/2010/main" val="184798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9993-A230-48A1-84D9-BD19A695523C}"/>
              </a:ext>
            </a:extLst>
          </p:cNvPr>
          <p:cNvSpPr>
            <a:spLocks noGrp="1"/>
          </p:cNvSpPr>
          <p:nvPr>
            <p:ph type="title"/>
          </p:nvPr>
        </p:nvSpPr>
        <p:spPr/>
        <p:txBody>
          <a:bodyPr/>
          <a:lstStyle/>
          <a:p>
            <a:r>
              <a:rPr lang="en-US" dirty="0"/>
              <a:t>Logging</a:t>
            </a:r>
          </a:p>
        </p:txBody>
      </p:sp>
      <p:sp>
        <p:nvSpPr>
          <p:cNvPr id="3" name="Content Placeholder 2">
            <a:extLst>
              <a:ext uri="{FF2B5EF4-FFF2-40B4-BE49-F238E27FC236}">
                <a16:creationId xmlns:a16="http://schemas.microsoft.com/office/drawing/2014/main" id="{8A058E44-8888-4B5D-BE15-DC2B55902FDC}"/>
              </a:ext>
            </a:extLst>
          </p:cNvPr>
          <p:cNvSpPr>
            <a:spLocks noGrp="1"/>
          </p:cNvSpPr>
          <p:nvPr>
            <p:ph idx="1"/>
          </p:nvPr>
        </p:nvSpPr>
        <p:spPr/>
        <p:txBody>
          <a:bodyPr>
            <a:normAutofit fontScale="92500" lnSpcReduction="20000"/>
          </a:bodyPr>
          <a:lstStyle/>
          <a:p>
            <a:r>
              <a:rPr lang="en-US" dirty="0"/>
              <a:t>The reasons for logging your amateur activity fall into three categories: legal, operational and personal. </a:t>
            </a:r>
          </a:p>
          <a:p>
            <a:pPr lvl="1"/>
            <a:r>
              <a:rPr lang="en-US" dirty="0"/>
              <a:t>Legal – proof if someone complains of interference or similar issues(out of band operations)</a:t>
            </a:r>
          </a:p>
          <a:p>
            <a:pPr lvl="1"/>
            <a:r>
              <a:rPr lang="en-US" dirty="0"/>
              <a:t>Operational – DX’ing and QSL’s</a:t>
            </a:r>
          </a:p>
          <a:p>
            <a:pPr lvl="1"/>
            <a:r>
              <a:rPr lang="en-US" dirty="0"/>
              <a:t>Personal – Who you’ve contacted, when, where, antenna, power, distance etc.  Next time you want to try that mode again, you can go back to the frequency you had success on as evidenced by your log</a:t>
            </a:r>
          </a:p>
          <a:p>
            <a:r>
              <a:rPr lang="en-US" dirty="0"/>
              <a:t>Logging Programs: Online, or PC based</a:t>
            </a:r>
          </a:p>
          <a:p>
            <a:r>
              <a:rPr lang="en-US" dirty="0"/>
              <a:t>DX Logging: </a:t>
            </a:r>
          </a:p>
          <a:p>
            <a:pPr lvl="1"/>
            <a:r>
              <a:rPr lang="en-US" dirty="0"/>
              <a:t>ARRL LOTW: </a:t>
            </a:r>
            <a:r>
              <a:rPr lang="en-US" dirty="0">
                <a:hlinkClick r:id="rId2"/>
              </a:rPr>
              <a:t>https://lotw.arrl.org/lotwuser/default</a:t>
            </a:r>
            <a:endParaRPr lang="en-US" dirty="0"/>
          </a:p>
          <a:p>
            <a:pPr lvl="1"/>
            <a:r>
              <a:rPr lang="en-US" dirty="0"/>
              <a:t>eQSL.net</a:t>
            </a:r>
          </a:p>
          <a:p>
            <a:pPr lvl="1"/>
            <a:r>
              <a:rPr lang="en-US" dirty="0"/>
              <a:t>QRZ.com (also used for looking up hams, a must have if you are DX’ing)</a:t>
            </a:r>
          </a:p>
          <a:p>
            <a:endParaRPr lang="en-US" baseline="0" dirty="0"/>
          </a:p>
          <a:p>
            <a:endParaRPr lang="en-US" dirty="0"/>
          </a:p>
        </p:txBody>
      </p:sp>
    </p:spTree>
    <p:extLst>
      <p:ext uri="{BB962C8B-B14F-4D97-AF65-F5344CB8AC3E}">
        <p14:creationId xmlns:p14="http://schemas.microsoft.com/office/powerpoint/2010/main" val="91017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A456-AD22-41A8-8343-657E0B450EFA}"/>
              </a:ext>
            </a:extLst>
          </p:cNvPr>
          <p:cNvSpPr>
            <a:spLocks noGrp="1"/>
          </p:cNvSpPr>
          <p:nvPr>
            <p:ph type="title"/>
          </p:nvPr>
        </p:nvSpPr>
        <p:spPr/>
        <p:txBody>
          <a:bodyPr/>
          <a:lstStyle/>
          <a:p>
            <a:r>
              <a:rPr lang="en-US" dirty="0"/>
              <a:t>Bandwidth</a:t>
            </a:r>
          </a:p>
        </p:txBody>
      </p:sp>
      <p:graphicFrame>
        <p:nvGraphicFramePr>
          <p:cNvPr id="4" name="Chart 3">
            <a:extLst>
              <a:ext uri="{FF2B5EF4-FFF2-40B4-BE49-F238E27FC236}">
                <a16:creationId xmlns:a16="http://schemas.microsoft.com/office/drawing/2014/main" id="{CE1AE859-02EC-4B8D-83F9-18155939A0B1}"/>
              </a:ext>
            </a:extLst>
          </p:cNvPr>
          <p:cNvGraphicFramePr>
            <a:graphicFrameLocks/>
          </p:cNvGraphicFramePr>
          <p:nvPr>
            <p:extLst>
              <p:ext uri="{D42A27DB-BD31-4B8C-83A1-F6EECF244321}">
                <p14:modId xmlns:p14="http://schemas.microsoft.com/office/powerpoint/2010/main" val="1235792272"/>
              </p:ext>
            </p:extLst>
          </p:nvPr>
        </p:nvGraphicFramePr>
        <p:xfrm>
          <a:off x="1895475" y="853683"/>
          <a:ext cx="8401050" cy="50395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500D810-1D2C-4491-B4FC-F4F285040581}"/>
              </a:ext>
            </a:extLst>
          </p:cNvPr>
          <p:cNvSpPr txBox="1"/>
          <p:nvPr/>
        </p:nvSpPr>
        <p:spPr>
          <a:xfrm>
            <a:off x="838200" y="6396335"/>
            <a:ext cx="6768263" cy="461665"/>
          </a:xfrm>
          <a:prstGeom prst="rect">
            <a:avLst/>
          </a:prstGeom>
          <a:noFill/>
        </p:spPr>
        <p:txBody>
          <a:bodyPr wrap="none" rtlCol="0">
            <a:spAutoFit/>
          </a:bodyPr>
          <a:lstStyle/>
          <a:p>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Note: Not “necessary bandwidth” as defined by ITU</a:t>
            </a:r>
          </a:p>
        </p:txBody>
      </p:sp>
    </p:spTree>
    <p:extLst>
      <p:ext uri="{BB962C8B-B14F-4D97-AF65-F5344CB8AC3E}">
        <p14:creationId xmlns:p14="http://schemas.microsoft.com/office/powerpoint/2010/main" val="768878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fontScale="90000"/>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Digital DX Mode Prevalence</a:t>
            </a:r>
            <a:endParaRPr lang="en-US" dirty="0"/>
          </a:p>
        </p:txBody>
      </p:sp>
      <p:sp>
        <p:nvSpPr>
          <p:cNvPr id="3" name="Content Placeholder 2">
            <a:extLst>
              <a:ext uri="{FF2B5EF4-FFF2-40B4-BE49-F238E27FC236}">
                <a16:creationId xmlns:a16="http://schemas.microsoft.com/office/drawing/2014/main" id="{8F7DA42E-D57F-46A5-942E-78D3767DD27D}"/>
              </a:ext>
            </a:extLst>
          </p:cNvPr>
          <p:cNvSpPr>
            <a:spLocks noGrp="1"/>
          </p:cNvSpPr>
          <p:nvPr>
            <p:ph idx="1"/>
          </p:nvPr>
        </p:nvSpPr>
        <p:spPr/>
        <p:txBody>
          <a:bodyPr>
            <a:normAutofit/>
          </a:bodyPr>
          <a:lstStyle/>
          <a:p>
            <a:endParaRPr lang="en-US" dirty="0"/>
          </a:p>
          <a:p>
            <a:endParaRPr lang="en-US" dirty="0"/>
          </a:p>
        </p:txBody>
      </p:sp>
      <p:pic>
        <p:nvPicPr>
          <p:cNvPr id="4" name="Picture 3">
            <a:extLst>
              <a:ext uri="{FF2B5EF4-FFF2-40B4-BE49-F238E27FC236}">
                <a16:creationId xmlns:a16="http://schemas.microsoft.com/office/drawing/2014/main" id="{CC2AC550-5441-4D08-9EC5-8C3767BA3DA2}"/>
              </a:ext>
            </a:extLst>
          </p:cNvPr>
          <p:cNvPicPr>
            <a:picLocks noChangeAspect="1"/>
          </p:cNvPicPr>
          <p:nvPr/>
        </p:nvPicPr>
        <p:blipFill>
          <a:blip r:embed="rId2"/>
          <a:stretch>
            <a:fillRect/>
          </a:stretch>
        </p:blipFill>
        <p:spPr>
          <a:xfrm>
            <a:off x="838200" y="1342240"/>
            <a:ext cx="2827617" cy="4191916"/>
          </a:xfrm>
          <a:prstGeom prst="rect">
            <a:avLst/>
          </a:prstGeom>
        </p:spPr>
      </p:pic>
      <p:pic>
        <p:nvPicPr>
          <p:cNvPr id="5" name="Picture 4">
            <a:extLst>
              <a:ext uri="{FF2B5EF4-FFF2-40B4-BE49-F238E27FC236}">
                <a16:creationId xmlns:a16="http://schemas.microsoft.com/office/drawing/2014/main" id="{8468B714-0ED9-4B21-862D-C3D4402FE990}"/>
              </a:ext>
            </a:extLst>
          </p:cNvPr>
          <p:cNvPicPr>
            <a:picLocks noChangeAspect="1"/>
          </p:cNvPicPr>
          <p:nvPr/>
        </p:nvPicPr>
        <p:blipFill>
          <a:blip r:embed="rId3"/>
          <a:stretch>
            <a:fillRect/>
          </a:stretch>
        </p:blipFill>
        <p:spPr>
          <a:xfrm>
            <a:off x="3895395" y="1342240"/>
            <a:ext cx="6189509" cy="5036036"/>
          </a:xfrm>
          <a:prstGeom prst="rect">
            <a:avLst/>
          </a:prstGeom>
        </p:spPr>
      </p:pic>
      <p:sp>
        <p:nvSpPr>
          <p:cNvPr id="6" name="TextBox 5">
            <a:extLst>
              <a:ext uri="{FF2B5EF4-FFF2-40B4-BE49-F238E27FC236}">
                <a16:creationId xmlns:a16="http://schemas.microsoft.com/office/drawing/2014/main" id="{560ED8DC-CF80-4ADB-AAE7-E5C5285CBE73}"/>
              </a:ext>
            </a:extLst>
          </p:cNvPr>
          <p:cNvSpPr txBox="1"/>
          <p:nvPr/>
        </p:nvSpPr>
        <p:spPr>
          <a:xfrm>
            <a:off x="838200" y="6396335"/>
            <a:ext cx="6065956" cy="461665"/>
          </a:xfrm>
          <a:prstGeom prst="rect">
            <a:avLst/>
          </a:prstGeom>
          <a:noFill/>
        </p:spPr>
        <p:txBody>
          <a:bodyPr wrap="none" rtlCol="0">
            <a:spAutoFit/>
          </a:bodyPr>
          <a:lstStyle/>
          <a:p>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Note: APRS and Winlink are not reported here</a:t>
            </a:r>
          </a:p>
        </p:txBody>
      </p:sp>
    </p:spTree>
    <p:extLst>
      <p:ext uri="{BB962C8B-B14F-4D97-AF65-F5344CB8AC3E}">
        <p14:creationId xmlns:p14="http://schemas.microsoft.com/office/powerpoint/2010/main" val="3508337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Digital Modes</a:t>
            </a:r>
            <a:endParaRPr lang="en-US" dirty="0"/>
          </a:p>
        </p:txBody>
      </p:sp>
      <p:sp>
        <p:nvSpPr>
          <p:cNvPr id="3" name="Content Placeholder 2">
            <a:extLst>
              <a:ext uri="{FF2B5EF4-FFF2-40B4-BE49-F238E27FC236}">
                <a16:creationId xmlns:a16="http://schemas.microsoft.com/office/drawing/2014/main" id="{8F7DA42E-D57F-46A5-942E-78D3767DD27D}"/>
              </a:ext>
            </a:extLst>
          </p:cNvPr>
          <p:cNvSpPr>
            <a:spLocks noGrp="1"/>
          </p:cNvSpPr>
          <p:nvPr>
            <p:ph idx="1"/>
          </p:nvPr>
        </p:nvSpPr>
        <p:spPr/>
        <p:txBody>
          <a:bodyPr>
            <a:normAutofit fontScale="77500" lnSpcReduction="20000"/>
          </a:bodyPr>
          <a:lstStyle/>
          <a:p>
            <a:r>
              <a:rPr lang="en-US" dirty="0"/>
              <a:t>Unstructured:</a:t>
            </a:r>
          </a:p>
          <a:p>
            <a:pPr lvl="1"/>
            <a:r>
              <a:rPr lang="en-US" dirty="0"/>
              <a:t>CW</a:t>
            </a:r>
          </a:p>
          <a:p>
            <a:pPr lvl="1"/>
            <a:r>
              <a:rPr lang="en-US" dirty="0"/>
              <a:t>PSK AND VARIANTS</a:t>
            </a:r>
          </a:p>
          <a:p>
            <a:pPr lvl="1"/>
            <a:r>
              <a:rPr lang="en-US" dirty="0"/>
              <a:t>OLIVIA</a:t>
            </a:r>
          </a:p>
          <a:p>
            <a:pPr lvl="1"/>
            <a:r>
              <a:rPr lang="en-US" dirty="0"/>
              <a:t>MFSK</a:t>
            </a:r>
          </a:p>
          <a:p>
            <a:pPr lvl="1"/>
            <a:r>
              <a:rPr lang="en-US" dirty="0"/>
              <a:t>MT63</a:t>
            </a:r>
          </a:p>
          <a:p>
            <a:r>
              <a:rPr lang="en-US" dirty="0"/>
              <a:t>Fuzzy Modes:</a:t>
            </a:r>
          </a:p>
          <a:p>
            <a:pPr lvl="1"/>
            <a:r>
              <a:rPr lang="en-US" dirty="0"/>
              <a:t>RTTY</a:t>
            </a:r>
          </a:p>
          <a:p>
            <a:pPr lvl="1"/>
            <a:r>
              <a:rPr lang="en-US" dirty="0"/>
              <a:t>HELLSCHREIBER</a:t>
            </a:r>
          </a:p>
          <a:p>
            <a:pPr lvl="1"/>
            <a:r>
              <a:rPr lang="en-US" dirty="0"/>
              <a:t>SSTV</a:t>
            </a:r>
          </a:p>
          <a:p>
            <a:r>
              <a:rPr lang="en-US" dirty="0"/>
              <a:t>Structured Modes:</a:t>
            </a:r>
          </a:p>
          <a:p>
            <a:pPr lvl="1"/>
            <a:r>
              <a:rPr lang="en-US" dirty="0"/>
              <a:t>JTMODES (JT65,</a:t>
            </a:r>
            <a:r>
              <a:rPr lang="en-US" baseline="0" dirty="0"/>
              <a:t> JT9, FT8, FT8CALL), WSPR</a:t>
            </a:r>
            <a:endParaRPr lang="en-US" dirty="0"/>
          </a:p>
          <a:p>
            <a:r>
              <a:rPr lang="en-US" dirty="0"/>
              <a:t>Network Modes:</a:t>
            </a:r>
          </a:p>
          <a:p>
            <a:pPr lvl="1"/>
            <a:r>
              <a:rPr lang="en-US" dirty="0"/>
              <a:t>Winlink</a:t>
            </a:r>
          </a:p>
          <a:p>
            <a:pPr lvl="1"/>
            <a:r>
              <a:rPr lang="en-US" dirty="0"/>
              <a:t>APRS</a:t>
            </a:r>
          </a:p>
          <a:p>
            <a:endParaRPr lang="en-US" dirty="0"/>
          </a:p>
          <a:p>
            <a:endParaRPr lang="en-US" dirty="0"/>
          </a:p>
        </p:txBody>
      </p:sp>
    </p:spTree>
    <p:extLst>
      <p:ext uri="{BB962C8B-B14F-4D97-AF65-F5344CB8AC3E}">
        <p14:creationId xmlns:p14="http://schemas.microsoft.com/office/powerpoint/2010/main" val="394476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dirty="0"/>
              <a:t>Mode Definitions</a:t>
            </a:r>
            <a:endParaRPr lang="en-US" dirty="0"/>
          </a:p>
        </p:txBody>
      </p:sp>
      <p:sp>
        <p:nvSpPr>
          <p:cNvPr id="3" name="Content Placeholder 2">
            <a:extLst>
              <a:ext uri="{FF2B5EF4-FFF2-40B4-BE49-F238E27FC236}">
                <a16:creationId xmlns:a16="http://schemas.microsoft.com/office/drawing/2014/main" id="{8F7DA42E-D57F-46A5-942E-78D3767DD27D}"/>
              </a:ext>
            </a:extLst>
          </p:cNvPr>
          <p:cNvSpPr>
            <a:spLocks noGrp="1"/>
          </p:cNvSpPr>
          <p:nvPr>
            <p:ph idx="1"/>
          </p:nvPr>
        </p:nvSpPr>
        <p:spPr/>
        <p:txBody>
          <a:bodyPr>
            <a:normAutofit fontScale="92500" lnSpcReduction="20000"/>
          </a:bodyPr>
          <a:lstStyle/>
          <a:p>
            <a:r>
              <a:rPr lang="en-US" b="1" u="sng" dirty="0"/>
              <a:t>Unstructured</a:t>
            </a:r>
            <a:r>
              <a:rPr lang="en-US" dirty="0"/>
              <a:t>: generally considered “sound card modes” for keyboard-to-keyboard communications. Because each of these modes is optimized for a specific purpose by blending multiple features, they often defy simple categorization. No specific timing sequences, though data is timed with specific frequency or audio shifts and durations.</a:t>
            </a:r>
          </a:p>
          <a:p>
            <a:r>
              <a:rPr lang="en-US" b="1" u="sng" dirty="0"/>
              <a:t>Fuzzy Modes</a:t>
            </a:r>
            <a:r>
              <a:rPr lang="en-US" dirty="0"/>
              <a:t>: Machine generated and decoded, they are designed to be human-read.  These output a visual representation of the data.</a:t>
            </a:r>
          </a:p>
          <a:p>
            <a:r>
              <a:rPr lang="en-US" b="1" u="sng" dirty="0"/>
              <a:t>Structured Modes</a:t>
            </a:r>
            <a:r>
              <a:rPr lang="en-US" dirty="0"/>
              <a:t>: more “Structured data”. This provides more robust data connections and better weak signal performance or more sophisticated data. Each of these modes bundles data into packets or blocks that can be transmitted and error checked at the receive end.</a:t>
            </a:r>
          </a:p>
          <a:p>
            <a:r>
              <a:rPr lang="en-US" b="1" u="sng" dirty="0"/>
              <a:t>Network Modes</a:t>
            </a:r>
            <a:r>
              <a:rPr lang="en-US" dirty="0"/>
              <a:t>: operate using features and functions associated with computer-to-computer networking.</a:t>
            </a:r>
          </a:p>
          <a:p>
            <a:endParaRPr lang="en-US" dirty="0"/>
          </a:p>
        </p:txBody>
      </p:sp>
    </p:spTree>
    <p:extLst>
      <p:ext uri="{BB962C8B-B14F-4D97-AF65-F5344CB8AC3E}">
        <p14:creationId xmlns:p14="http://schemas.microsoft.com/office/powerpoint/2010/main" val="3901048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CW</a:t>
            </a:r>
            <a:endParaRPr lang="en-US" dirty="0"/>
          </a:p>
        </p:txBody>
      </p:sp>
      <p:sp>
        <p:nvSpPr>
          <p:cNvPr id="3" name="Content Placeholder 2">
            <a:extLst>
              <a:ext uri="{FF2B5EF4-FFF2-40B4-BE49-F238E27FC236}">
                <a16:creationId xmlns:a16="http://schemas.microsoft.com/office/drawing/2014/main" id="{8F7DA42E-D57F-46A5-942E-78D3767DD27D}"/>
              </a:ext>
            </a:extLst>
          </p:cNvPr>
          <p:cNvSpPr>
            <a:spLocks noGrp="1"/>
          </p:cNvSpPr>
          <p:nvPr>
            <p:ph idx="1"/>
          </p:nvPr>
        </p:nvSpPr>
        <p:spPr/>
        <p:txBody>
          <a:bodyPr/>
          <a:lstStyle/>
          <a:p>
            <a:r>
              <a:rPr lang="en-US" dirty="0"/>
              <a:t>Origin: Samuel Morse, 1830’s-1840’s, sending electrical pulses over wire</a:t>
            </a:r>
          </a:p>
          <a:p>
            <a:r>
              <a:rPr lang="en-US" dirty="0"/>
              <a:t>Bandwidth: 50-100 hz</a:t>
            </a:r>
          </a:p>
          <a:p>
            <a:r>
              <a:rPr lang="en-US" dirty="0"/>
              <a:t>Prevalence: Used extensively for contesting, worldwide communications</a:t>
            </a:r>
          </a:p>
          <a:p>
            <a:r>
              <a:rPr lang="en-US" dirty="0"/>
              <a:t>Complexity: Manual, human managed, computer based CW is unpredictable for deciphering/decoding</a:t>
            </a:r>
          </a:p>
          <a:p>
            <a:r>
              <a:rPr lang="en-US" dirty="0"/>
              <a:t>Equipment requirements: Keyer, Radio, and Fluency</a:t>
            </a:r>
          </a:p>
          <a:p>
            <a:endParaRPr lang="en-US" dirty="0"/>
          </a:p>
        </p:txBody>
      </p:sp>
    </p:spTree>
    <p:extLst>
      <p:ext uri="{BB962C8B-B14F-4D97-AF65-F5344CB8AC3E}">
        <p14:creationId xmlns:p14="http://schemas.microsoft.com/office/powerpoint/2010/main" val="390884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RTTY</a:t>
            </a:r>
            <a:endParaRPr lang="en-US" dirty="0"/>
          </a:p>
        </p:txBody>
      </p:sp>
      <p:sp>
        <p:nvSpPr>
          <p:cNvPr id="5" name="Content Placeholder 4">
            <a:extLst>
              <a:ext uri="{FF2B5EF4-FFF2-40B4-BE49-F238E27FC236}">
                <a16:creationId xmlns:a16="http://schemas.microsoft.com/office/drawing/2014/main" id="{D2D78DA2-F5D1-4B61-B183-86EC0CF0F7C6}"/>
              </a:ext>
            </a:extLst>
          </p:cNvPr>
          <p:cNvSpPr>
            <a:spLocks noGrp="1"/>
          </p:cNvSpPr>
          <p:nvPr>
            <p:ph sz="half" idx="1"/>
          </p:nvPr>
        </p:nvSpPr>
        <p:spPr/>
        <p:txBody>
          <a:bodyPr/>
          <a:lstStyle/>
          <a:p>
            <a:r>
              <a:rPr lang="en-US" dirty="0"/>
              <a:t>Origin: 1910 Electrical impulses for each key on a typewriter, shifted to wireless</a:t>
            </a:r>
          </a:p>
          <a:p>
            <a:r>
              <a:rPr lang="en-US" dirty="0"/>
              <a:t>Bandwidth: 250 hz</a:t>
            </a:r>
          </a:p>
          <a:p>
            <a:r>
              <a:rPr lang="en-US" dirty="0"/>
              <a:t>Prevalence: For contests lately</a:t>
            </a:r>
          </a:p>
          <a:p>
            <a:r>
              <a:rPr lang="en-US" dirty="0"/>
              <a:t>Complexity: Computer based FLDIGI software or similar</a:t>
            </a:r>
          </a:p>
          <a:p>
            <a:r>
              <a:rPr lang="en-US" dirty="0"/>
              <a:t>Equipment requirements: Computer, Soundcard, Radio</a:t>
            </a:r>
          </a:p>
          <a:p>
            <a:endParaRPr lang="en-US" dirty="0"/>
          </a:p>
        </p:txBody>
      </p:sp>
      <p:sp>
        <p:nvSpPr>
          <p:cNvPr id="3" name="Content Placeholder 2">
            <a:extLst>
              <a:ext uri="{FF2B5EF4-FFF2-40B4-BE49-F238E27FC236}">
                <a16:creationId xmlns:a16="http://schemas.microsoft.com/office/drawing/2014/main" id="{1BE1206A-1B0F-4F4F-A8DF-CB34A110BBD9}"/>
              </a:ext>
            </a:extLst>
          </p:cNvPr>
          <p:cNvSpPr>
            <a:spLocks noGrp="1"/>
          </p:cNvSpPr>
          <p:nvPr>
            <p:ph sz="half" idx="2"/>
          </p:nvPr>
        </p:nvSpPr>
        <p:spPr/>
        <p:txBody>
          <a:bodyPr/>
          <a:lstStyle/>
          <a:p>
            <a:r>
              <a:rPr lang="en-US" dirty="0"/>
              <a:t>To send teletype signals on the air, the transmitter generates a continuous carrier that is shifted slightly between two different frequencies that correspond to the mark or space states. This technique is known as "frequency shift keying" or FSK</a:t>
            </a:r>
          </a:p>
        </p:txBody>
      </p:sp>
    </p:spTree>
    <p:extLst>
      <p:ext uri="{BB962C8B-B14F-4D97-AF65-F5344CB8AC3E}">
        <p14:creationId xmlns:p14="http://schemas.microsoft.com/office/powerpoint/2010/main" val="395903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C0EA-00AC-E04A-A092-E4309BFD8161}"/>
              </a:ext>
            </a:extLst>
          </p:cNvPr>
          <p:cNvSpPr>
            <a:spLocks noGrp="1"/>
          </p:cNvSpPr>
          <p:nvPr>
            <p:ph type="title"/>
          </p:nvPr>
        </p:nvSpPr>
        <p:spPr/>
        <p:txBody>
          <a:bodyPr/>
          <a:lstStyle/>
          <a:p>
            <a:r>
              <a:rPr lang="en-US" dirty="0"/>
              <a:t>Digital Mode Agenda</a:t>
            </a:r>
          </a:p>
        </p:txBody>
      </p:sp>
      <p:sp>
        <p:nvSpPr>
          <p:cNvPr id="3" name="Content Placeholder 2">
            <a:extLst>
              <a:ext uri="{FF2B5EF4-FFF2-40B4-BE49-F238E27FC236}">
                <a16:creationId xmlns:a16="http://schemas.microsoft.com/office/drawing/2014/main" id="{8319BBBC-C7E0-6548-8976-5CFE9B5B7A0C}"/>
              </a:ext>
            </a:extLst>
          </p:cNvPr>
          <p:cNvSpPr>
            <a:spLocks noGrp="1"/>
          </p:cNvSpPr>
          <p:nvPr>
            <p:ph idx="1"/>
          </p:nvPr>
        </p:nvSpPr>
        <p:spPr/>
        <p:txBody>
          <a:bodyPr>
            <a:normAutofit fontScale="55000" lnSpcReduction="20000"/>
          </a:bodyPr>
          <a:lstStyle/>
          <a:p>
            <a:r>
              <a:rPr lang="en-US" dirty="0"/>
              <a:t>Introductions</a:t>
            </a:r>
          </a:p>
          <a:p>
            <a:r>
              <a:rPr lang="en-US" dirty="0"/>
              <a:t>Why Digital?</a:t>
            </a:r>
          </a:p>
          <a:p>
            <a:r>
              <a:rPr lang="en-US" dirty="0"/>
              <a:t>Equipment requirements</a:t>
            </a:r>
          </a:p>
          <a:p>
            <a:r>
              <a:rPr lang="en-US" dirty="0"/>
              <a:t>Tools of the Trade</a:t>
            </a:r>
          </a:p>
          <a:p>
            <a:pPr lvl="1"/>
            <a:r>
              <a:rPr lang="en-US" dirty="0"/>
              <a:t>Software</a:t>
            </a:r>
          </a:p>
          <a:p>
            <a:pPr lvl="1"/>
            <a:r>
              <a:rPr lang="en-US" dirty="0"/>
              <a:t>Propagation Websites (Wsprnet.com, pskreporter.info)</a:t>
            </a:r>
          </a:p>
          <a:p>
            <a:pPr lvl="1"/>
            <a:r>
              <a:rPr lang="en-US" dirty="0"/>
              <a:t>Logging (Logbook of the World, eQSL, QRZ.com)</a:t>
            </a:r>
          </a:p>
          <a:p>
            <a:r>
              <a:rPr lang="en-US" dirty="0"/>
              <a:t>Type</a:t>
            </a:r>
          </a:p>
          <a:p>
            <a:pPr lvl="1"/>
            <a:r>
              <a:rPr lang="en-US" dirty="0"/>
              <a:t>Unstructured</a:t>
            </a:r>
          </a:p>
          <a:p>
            <a:pPr lvl="1"/>
            <a:r>
              <a:rPr lang="en-US" dirty="0"/>
              <a:t>Fuzzy</a:t>
            </a:r>
          </a:p>
          <a:p>
            <a:pPr lvl="1"/>
            <a:r>
              <a:rPr lang="en-US" dirty="0"/>
              <a:t>Structured</a:t>
            </a:r>
          </a:p>
          <a:p>
            <a:pPr lvl="1"/>
            <a:r>
              <a:rPr lang="en-US" dirty="0"/>
              <a:t>Networking</a:t>
            </a:r>
          </a:p>
          <a:p>
            <a:r>
              <a:rPr lang="en-US" dirty="0"/>
              <a:t>Bandwidth</a:t>
            </a:r>
          </a:p>
          <a:p>
            <a:r>
              <a:rPr lang="en-US" dirty="0"/>
              <a:t>Prevalence</a:t>
            </a:r>
          </a:p>
          <a:p>
            <a:r>
              <a:rPr lang="en-US" dirty="0"/>
              <a:t>Examples of Modes</a:t>
            </a:r>
          </a:p>
          <a:p>
            <a:r>
              <a:rPr lang="en-US" dirty="0"/>
              <a:t>NBEMS Discussion</a:t>
            </a:r>
          </a:p>
        </p:txBody>
      </p:sp>
    </p:spTree>
    <p:extLst>
      <p:ext uri="{BB962C8B-B14F-4D97-AF65-F5344CB8AC3E}">
        <p14:creationId xmlns:p14="http://schemas.microsoft.com/office/powerpoint/2010/main" val="418190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HELLSCHREIBER</a:t>
            </a:r>
            <a:endParaRPr lang="en-US" dirty="0"/>
          </a:p>
        </p:txBody>
      </p:sp>
      <p:sp>
        <p:nvSpPr>
          <p:cNvPr id="5" name="Content Placeholder 4">
            <a:extLst>
              <a:ext uri="{FF2B5EF4-FFF2-40B4-BE49-F238E27FC236}">
                <a16:creationId xmlns:a16="http://schemas.microsoft.com/office/drawing/2014/main" id="{A05066B4-A11F-443C-AFB6-9FFCADDC0B03}"/>
              </a:ext>
            </a:extLst>
          </p:cNvPr>
          <p:cNvSpPr>
            <a:spLocks noGrp="1"/>
          </p:cNvSpPr>
          <p:nvPr>
            <p:ph idx="1"/>
          </p:nvPr>
        </p:nvSpPr>
        <p:spPr/>
        <p:txBody>
          <a:bodyPr/>
          <a:lstStyle/>
          <a:p>
            <a:r>
              <a:rPr lang="en-US" dirty="0"/>
              <a:t>Facsimile-based mode developed by Rudolph Hell in 1929</a:t>
            </a:r>
          </a:p>
          <a:p>
            <a:r>
              <a:rPr lang="en-US" dirty="0"/>
              <a:t>Text is transmitted by dividing each column into seven pixels and transmitting them sequentially starting at the lowest pixel. Black pixels are transmitted as a signal and white as silence at 122.5 bit/s (about a 35 WPM text rate). Pixels sent TWICE</a:t>
            </a:r>
          </a:p>
          <a:p>
            <a:r>
              <a:rPr lang="en-US" dirty="0"/>
              <a:t>Text will appear as two identical rows</a:t>
            </a:r>
          </a:p>
        </p:txBody>
      </p:sp>
    </p:spTree>
    <p:extLst>
      <p:ext uri="{BB962C8B-B14F-4D97-AF65-F5344CB8AC3E}">
        <p14:creationId xmlns:p14="http://schemas.microsoft.com/office/powerpoint/2010/main" val="2877754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a:xfrm>
            <a:off x="838200" y="365126"/>
            <a:ext cx="10515600" cy="977114"/>
          </a:xfrm>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HELLSCHREIBER</a:t>
            </a:r>
            <a:endParaRPr lang="en-US" dirty="0"/>
          </a:p>
        </p:txBody>
      </p:sp>
      <p:pic>
        <p:nvPicPr>
          <p:cNvPr id="2050" name="Picture 2" descr="e &#10;AJONESWSJTX - TeamViewer &#10;- Free license (non-commercial use only) &#10;2 00 &#10;firig &#10;File conng &#10;Ipo &#10;01 &#10;.40 • &#10;7080.000 &#10;14070.000 &#10;USB &#10;n &#10;fidigi ver3232.16 / lc-nm - AG7GK &#10;G) &#10;7080.000 &#10;7081.124 &#10;cal KG5THG &#10;2338 &#10;off 2346 &#10;USB &#10;C Ans &#10;FELDHELL &#10;3000 &#10;Aus &#10;C rpt &#10;QSO &#10;C Rep &#10;1 00 &#10;Me/Qth &#10;Log QSO &#10;arag &#10;C Decr &#10;CQ + &#10;CQ-ID &#10;TO HAVE ON A FUN I &#10;O'. -O EVENING/ &#10;KG5THG DE AG7GK GOOD LUCK, I•LL CATCH YOU &#10;üLl„CCJSY &#10;THISK WEEKEND IF THAT HELPS YOUR CONTEST - TNX FOR QSO , 73, GOD BLESS. 12/ &#10;DE I-&lt;GSTHG &#10;5/2017 23:14L4Z KG5THG DE AG7GK SK &#10;HOPE -r O —vs}. : EE &#10;HOPE &#10;ST &#10;00 &#10;2 00 &#10;3 00 &#10;3 00 &#10;1124 &#10;m 5/2017 ">
            <a:extLst>
              <a:ext uri="{FF2B5EF4-FFF2-40B4-BE49-F238E27FC236}">
                <a16:creationId xmlns:a16="http://schemas.microsoft.com/office/drawing/2014/main" id="{9A1E2DCE-57F8-4A44-8CE1-4D4313983B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5588" y="1535113"/>
            <a:ext cx="5860824" cy="437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67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SSTV</a:t>
            </a:r>
            <a:endParaRPr lang="en-US" dirty="0"/>
          </a:p>
        </p:txBody>
      </p:sp>
      <p:sp>
        <p:nvSpPr>
          <p:cNvPr id="6" name="Content Placeholder 5">
            <a:extLst>
              <a:ext uri="{FF2B5EF4-FFF2-40B4-BE49-F238E27FC236}">
                <a16:creationId xmlns:a16="http://schemas.microsoft.com/office/drawing/2014/main" id="{BAA1B393-0ED4-4ABF-9C79-441B311240D3}"/>
              </a:ext>
            </a:extLst>
          </p:cNvPr>
          <p:cNvSpPr>
            <a:spLocks noGrp="1"/>
          </p:cNvSpPr>
          <p:nvPr>
            <p:ph idx="1"/>
          </p:nvPr>
        </p:nvSpPr>
        <p:spPr/>
        <p:txBody>
          <a:bodyPr/>
          <a:lstStyle/>
          <a:p>
            <a:r>
              <a:rPr lang="en-US" dirty="0"/>
              <a:t>A single image is converted to individual scanned lines and those lines sent as variable tones between 1500 and 2300 Hz</a:t>
            </a:r>
          </a:p>
          <a:p>
            <a:r>
              <a:rPr lang="en-US" dirty="0"/>
              <a:t>A color image takes about 2 minutes to transmit, depending on mode. Some black and white modes can transmit an image in under 10 seconds</a:t>
            </a:r>
          </a:p>
          <a:p>
            <a:r>
              <a:rPr lang="en-US" dirty="0"/>
              <a:t>Uses for Emcomm?  Pictures of flooding, storms, damage, wellness checks, documentation. </a:t>
            </a:r>
          </a:p>
          <a:p>
            <a:r>
              <a:rPr lang="en-US" dirty="0"/>
              <a:t>Many options for PC, MAC, Linux, Android and IOS software</a:t>
            </a:r>
          </a:p>
        </p:txBody>
      </p:sp>
    </p:spTree>
    <p:extLst>
      <p:ext uri="{BB962C8B-B14F-4D97-AF65-F5344CB8AC3E}">
        <p14:creationId xmlns:p14="http://schemas.microsoft.com/office/powerpoint/2010/main" val="426321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SSTV</a:t>
            </a:r>
            <a:endParaRPr lang="en-US" dirty="0"/>
          </a:p>
        </p:txBody>
      </p:sp>
      <p:pic>
        <p:nvPicPr>
          <p:cNvPr id="3" name="Content Placeholder 2">
            <a:extLst>
              <a:ext uri="{FF2B5EF4-FFF2-40B4-BE49-F238E27FC236}">
                <a16:creationId xmlns:a16="http://schemas.microsoft.com/office/drawing/2014/main" id="{FB291DAE-EDB3-44D1-9E11-CD734109CCAA}"/>
              </a:ext>
            </a:extLst>
          </p:cNvPr>
          <p:cNvPicPr>
            <a:picLocks noGrp="1" noChangeAspect="1"/>
          </p:cNvPicPr>
          <p:nvPr>
            <p:ph type="pic" idx="1"/>
          </p:nvPr>
        </p:nvPicPr>
        <p:blipFill>
          <a:blip r:embed="rId3"/>
          <a:srcRect l="2579" r="2579"/>
          <a:stretch>
            <a:fillRect/>
          </a:stretch>
        </p:blipFill>
        <p:spPr>
          <a:prstGeom prst="rect">
            <a:avLst/>
          </a:prstGeom>
        </p:spPr>
      </p:pic>
      <p:sp>
        <p:nvSpPr>
          <p:cNvPr id="8" name="Text Placeholder 7">
            <a:extLst>
              <a:ext uri="{FF2B5EF4-FFF2-40B4-BE49-F238E27FC236}">
                <a16:creationId xmlns:a16="http://schemas.microsoft.com/office/drawing/2014/main" id="{C8E452F2-22AB-4C8F-99E3-67C18255A854}"/>
              </a:ext>
            </a:extLst>
          </p:cNvPr>
          <p:cNvSpPr>
            <a:spLocks noGrp="1"/>
          </p:cNvSpPr>
          <p:nvPr>
            <p:ph type="body" sz="half" idx="2"/>
          </p:nvPr>
        </p:nvSpPr>
        <p:spPr>
          <a:xfrm>
            <a:off x="839788" y="1309816"/>
            <a:ext cx="3932237" cy="4559172"/>
          </a:xfrm>
        </p:spPr>
        <p:txBody>
          <a:bodyPr>
            <a:normAutofit/>
          </a:bodyPr>
          <a:lstStyle/>
          <a:p>
            <a:pPr marL="285750" indent="-285750">
              <a:buFont typeface="Arial" panose="020B0604020202020204" pitchFamily="34" charset="0"/>
              <a:buChar char="•"/>
            </a:pPr>
            <a:r>
              <a:rPr lang="en-US" sz="2000" dirty="0"/>
              <a:t>SSTV Software “MMSSTV”</a:t>
            </a:r>
          </a:p>
          <a:p>
            <a:pPr marL="285750" indent="-285750">
              <a:buFont typeface="Arial" panose="020B0604020202020204" pitchFamily="34" charset="0"/>
              <a:buChar char="•"/>
            </a:pPr>
            <a:r>
              <a:rPr lang="en-US" sz="2000" dirty="0"/>
              <a:t>Captured on 145.500 Mhz VHF from International Space Station from Russian Cosmonauts celebrating 40 years in space</a:t>
            </a:r>
          </a:p>
          <a:p>
            <a:pPr marL="285750" indent="-285750">
              <a:buFont typeface="Arial" panose="020B0604020202020204" pitchFamily="34" charset="0"/>
              <a:buChar char="•"/>
            </a:pPr>
            <a:r>
              <a:rPr lang="en-US" sz="2000" dirty="0"/>
              <a:t>Fun mode for sending pictures and various software options for computer, Android, and IOS</a:t>
            </a:r>
          </a:p>
        </p:txBody>
      </p:sp>
    </p:spTree>
    <p:extLst>
      <p:ext uri="{BB962C8B-B14F-4D97-AF65-F5344CB8AC3E}">
        <p14:creationId xmlns:p14="http://schemas.microsoft.com/office/powerpoint/2010/main" val="3315066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fontScale="90000"/>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PSK AND VARIANTS - Demo</a:t>
            </a:r>
            <a:endParaRPr lang="en-US" sz="5400" dirty="0"/>
          </a:p>
        </p:txBody>
      </p:sp>
      <p:sp>
        <p:nvSpPr>
          <p:cNvPr id="5" name="Content Placeholder 4">
            <a:extLst>
              <a:ext uri="{FF2B5EF4-FFF2-40B4-BE49-F238E27FC236}">
                <a16:creationId xmlns:a16="http://schemas.microsoft.com/office/drawing/2014/main" id="{6892A313-9854-4C40-8F40-4FA5E9BC00FF}"/>
              </a:ext>
            </a:extLst>
          </p:cNvPr>
          <p:cNvSpPr>
            <a:spLocks noGrp="1"/>
          </p:cNvSpPr>
          <p:nvPr>
            <p:ph idx="1"/>
          </p:nvPr>
        </p:nvSpPr>
        <p:spPr/>
        <p:txBody>
          <a:bodyPr/>
          <a:lstStyle/>
          <a:p>
            <a:r>
              <a:rPr lang="en-US" dirty="0"/>
              <a:t>Developed in 1990’s as computers became ubiquitous and digital signal processing improved</a:t>
            </a:r>
          </a:p>
          <a:p>
            <a:r>
              <a:rPr lang="en-US" dirty="0"/>
              <a:t>PSK stands for Phase Shift Keying. In the context of amateur radio, it describes a family of operating modes (each of which has a slight variation in the signaling parameters) that are used for on-the-air keyboard-to-keyboard contacts.</a:t>
            </a:r>
          </a:p>
          <a:p>
            <a:r>
              <a:rPr lang="en-US" dirty="0"/>
              <a:t>Peter Martinez (G3PLX) established signaling parameters (bit rates, coding schemes, etc.) and called his product PSK31</a:t>
            </a:r>
          </a:p>
          <a:p>
            <a:r>
              <a:rPr lang="en-US" dirty="0"/>
              <a:t>DEMO FLDIGI Single and Multi-PSK</a:t>
            </a:r>
          </a:p>
        </p:txBody>
      </p:sp>
    </p:spTree>
    <p:extLst>
      <p:ext uri="{BB962C8B-B14F-4D97-AF65-F5344CB8AC3E}">
        <p14:creationId xmlns:p14="http://schemas.microsoft.com/office/powerpoint/2010/main" val="4217560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OLIVIA</a:t>
            </a:r>
            <a:endParaRPr lang="en-US" dirty="0"/>
          </a:p>
        </p:txBody>
      </p:sp>
      <p:sp>
        <p:nvSpPr>
          <p:cNvPr id="3" name="Content Placeholder 2">
            <a:extLst>
              <a:ext uri="{FF2B5EF4-FFF2-40B4-BE49-F238E27FC236}">
                <a16:creationId xmlns:a16="http://schemas.microsoft.com/office/drawing/2014/main" id="{8F7DA42E-D57F-46A5-942E-78D3767DD27D}"/>
              </a:ext>
            </a:extLst>
          </p:cNvPr>
          <p:cNvSpPr>
            <a:spLocks noGrp="1"/>
          </p:cNvSpPr>
          <p:nvPr>
            <p:ph idx="1"/>
          </p:nvPr>
        </p:nvSpPr>
        <p:spPr/>
        <p:txBody>
          <a:bodyPr>
            <a:normAutofit fontScale="92500" lnSpcReduction="20000"/>
          </a:bodyPr>
          <a:lstStyle/>
          <a:p>
            <a:r>
              <a:rPr lang="en-US" b="1" dirty="0"/>
              <a:t>Developed in 2003</a:t>
            </a:r>
          </a:p>
          <a:p>
            <a:r>
              <a:rPr lang="en-US" b="1" dirty="0"/>
              <a:t>Olivia </a:t>
            </a:r>
            <a:r>
              <a:rPr lang="en-US" dirty="0"/>
              <a:t>is a ham radio digital mode designed to work in difficult (low s/n ratios plus multipath propagation) conditions on HF bands (though it also works as well on VHF/UHF).</a:t>
            </a:r>
            <a:endParaRPr lang="en-US" b="1" dirty="0"/>
          </a:p>
          <a:p>
            <a:r>
              <a:rPr lang="en-US" b="1" dirty="0"/>
              <a:t>Olivia has many formats </a:t>
            </a:r>
            <a:r>
              <a:rPr lang="en-US" dirty="0"/>
              <a:t>some of which are considered </a:t>
            </a:r>
            <a:r>
              <a:rPr lang="en-US" i="1" dirty="0"/>
              <a:t>standard </a:t>
            </a:r>
            <a:r>
              <a:rPr lang="en-US" dirty="0"/>
              <a:t>and they all have different characteristics. The formats vary in bandwidth (125,250,500,1000, and 2000hz) and number of tones used (2,4,8,16,32,64,128, or 256). This makes it possible to have 40 different Olivia formats which have different characteristics, speeds, and capabilities. Luckily only a relatively few are commonly used.</a:t>
            </a:r>
          </a:p>
          <a:p>
            <a:r>
              <a:rPr lang="en-US" b="1" dirty="0"/>
              <a:t>Most common modes: </a:t>
            </a:r>
            <a:r>
              <a:rPr lang="en-US" dirty="0"/>
              <a:t>500/8, 500/16, 250/8, 1000/32, and 1000/16</a:t>
            </a:r>
          </a:p>
          <a:p>
            <a:r>
              <a:rPr lang="en-US" dirty="0">
                <a:hlinkClick r:id="rId3"/>
              </a:rPr>
              <a:t>http://www.oliviamode.com/</a:t>
            </a:r>
            <a:endParaRPr lang="en-US" dirty="0"/>
          </a:p>
          <a:p>
            <a:endParaRPr lang="en-US" dirty="0"/>
          </a:p>
        </p:txBody>
      </p:sp>
    </p:spTree>
    <p:extLst>
      <p:ext uri="{BB962C8B-B14F-4D97-AF65-F5344CB8AC3E}">
        <p14:creationId xmlns:p14="http://schemas.microsoft.com/office/powerpoint/2010/main" val="196668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JT Modes (JT65, JT9, FT8)</a:t>
            </a:r>
            <a:endParaRPr lang="en-US" sz="5400" dirty="0"/>
          </a:p>
        </p:txBody>
      </p:sp>
      <p:sp>
        <p:nvSpPr>
          <p:cNvPr id="7" name="Content Placeholder 6">
            <a:extLst>
              <a:ext uri="{FF2B5EF4-FFF2-40B4-BE49-F238E27FC236}">
                <a16:creationId xmlns:a16="http://schemas.microsoft.com/office/drawing/2014/main" id="{E419A26A-EFD0-4CAD-8FEA-A707907C80EC}"/>
              </a:ext>
            </a:extLst>
          </p:cNvPr>
          <p:cNvSpPr>
            <a:spLocks noGrp="1"/>
          </p:cNvSpPr>
          <p:nvPr>
            <p:ph idx="1"/>
          </p:nvPr>
        </p:nvSpPr>
        <p:spPr/>
        <p:txBody>
          <a:bodyPr>
            <a:normAutofit fontScale="92500" lnSpcReduction="10000"/>
          </a:bodyPr>
          <a:lstStyle/>
          <a:p>
            <a:r>
              <a:rPr lang="en-US" dirty="0"/>
              <a:t>Origin: Created by Joe Taylor W1JT in 2003 for EME work</a:t>
            </a:r>
          </a:p>
          <a:p>
            <a:pPr lvl="1"/>
            <a:r>
              <a:rPr lang="en-US" dirty="0"/>
              <a:t>A way to have a QSO using a computer</a:t>
            </a:r>
          </a:p>
          <a:p>
            <a:pPr lvl="1"/>
            <a:r>
              <a:rPr lang="en-US" dirty="0"/>
              <a:t>A weak signal digital communications mode for Amateur Radio </a:t>
            </a:r>
          </a:p>
          <a:p>
            <a:pPr lvl="1"/>
            <a:r>
              <a:rPr lang="en-US" dirty="0"/>
              <a:t>A Multi-Frequency Shift Keying scheme employing Forward Error Correction with 65 tones</a:t>
            </a:r>
          </a:p>
          <a:p>
            <a:r>
              <a:rPr lang="en-US" dirty="0"/>
              <a:t>Bandwidth: 50-180 hz</a:t>
            </a:r>
          </a:p>
          <a:p>
            <a:r>
              <a:rPr lang="en-US" dirty="0"/>
              <a:t>Prevalence: Predominant modes for DX contacts</a:t>
            </a:r>
          </a:p>
          <a:p>
            <a:r>
              <a:rPr lang="en-US" dirty="0"/>
              <a:t>Equipment requirements: HF Radio, Soundcard(ext/int), Computer, Rpi can work, WS-JTX software, other options exist</a:t>
            </a:r>
          </a:p>
          <a:p>
            <a:r>
              <a:rPr lang="en-US" dirty="0"/>
              <a:t>Pros: Widespread, with FT8 very fast QSO’s, SNR resilience</a:t>
            </a:r>
          </a:p>
          <a:p>
            <a:r>
              <a:rPr lang="en-US" dirty="0"/>
              <a:t>Cons: Not conversational</a:t>
            </a:r>
          </a:p>
          <a:p>
            <a:endParaRPr lang="en-US" dirty="0"/>
          </a:p>
        </p:txBody>
      </p:sp>
    </p:spTree>
    <p:extLst>
      <p:ext uri="{BB962C8B-B14F-4D97-AF65-F5344CB8AC3E}">
        <p14:creationId xmlns:p14="http://schemas.microsoft.com/office/powerpoint/2010/main" val="38881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JT Modes (JT65, JT9, FT8)</a:t>
            </a:r>
            <a:endParaRPr lang="en-US" sz="5400" dirty="0"/>
          </a:p>
        </p:txBody>
      </p:sp>
      <p:sp>
        <p:nvSpPr>
          <p:cNvPr id="6" name="Content Placeholder 5">
            <a:extLst>
              <a:ext uri="{FF2B5EF4-FFF2-40B4-BE49-F238E27FC236}">
                <a16:creationId xmlns:a16="http://schemas.microsoft.com/office/drawing/2014/main" id="{80970BCF-7342-43F8-B779-D17C37E7E4BF}"/>
              </a:ext>
            </a:extLst>
          </p:cNvPr>
          <p:cNvSpPr>
            <a:spLocks noGrp="1"/>
          </p:cNvSpPr>
          <p:nvPr>
            <p:ph sz="half" idx="1"/>
          </p:nvPr>
        </p:nvSpPr>
        <p:spPr>
          <a:xfrm>
            <a:off x="838200" y="1825625"/>
            <a:ext cx="3133725" cy="4351338"/>
          </a:xfrm>
        </p:spPr>
        <p:txBody>
          <a:bodyPr/>
          <a:lstStyle/>
          <a:p>
            <a:r>
              <a:rPr lang="en-US" dirty="0"/>
              <a:t>Exchange with TAIWAN</a:t>
            </a:r>
          </a:p>
          <a:p>
            <a:r>
              <a:rPr lang="en-US" dirty="0"/>
              <a:t>30 Meters</a:t>
            </a:r>
          </a:p>
          <a:p>
            <a:r>
              <a:rPr lang="en-US" dirty="0"/>
              <a:t>Very weak signal, BV1EK reported my signal at -18 SNR and I reported his at -14</a:t>
            </a:r>
          </a:p>
        </p:txBody>
      </p:sp>
      <p:pic>
        <p:nvPicPr>
          <p:cNvPr id="1028" name="Picture 4" descr="WSJT-X • Wide Graph &#10;1000 &#10;30m &#10;30m &#10;15 &#10;14:40, &#10;OWSJT.X v18.o.rc2 byKIJT &#10;Fie Cmfgurat&amp;s Vie••,' Mode Decode Save Tools Help &#10;Band Actvity &#10;1509., &#10;2000 &#10;OTC &#10;43200 &#10;323 &#10;143315 &#10;dB &#10;143:30 &#10;143900 &#10;143900 &#10;143930 &#10;143930 &#10;DT &#10;0.1 &#10;Freq &#10;1753 - &#10;Me s sage &#10;C. zs2EZ &#10;ca ZS2EZ KF26 &#10;ZS2EZ K30gvs EM2E &#10;-18 &#10;-15 &#10;-12 &#10;143930-160.31S07-CQ &#10;EVIEK Los &#10;SVIEK WSOETY DM99 &#10;BVIEK PLOS &#10;144000-ISO.I &#10;144100 &#10;144100 &#10;144130 &#10;144230 &#10;$4300 &#10;144300 &#10;63 dB &#10;-16 &#10;-17 &#10;-16 0. &#10;-17 -0,6 &#10;-14 0.2 1914 &#10;1921 - &#10;1437 &#10;1436 &#10;1921 - &#10;1921 &#10;1432 - &#10;1916 &#10;1 1916 &#10;191 s &#10;C. ZS2EZ &#10;ca AJ4HW &#10;RX9CX 73 &#10;ca AJ4HW &#10;Cc ZS2EZ &#10;BV•-E?. &#10;CC ZS2EZ RF26 &#10;CC AJ4HW &#10;ZS2EZ RAR &#10;WAOJIM ZS2EZ &#10;C. ZS2EZ &#10;-U.S.A &#10;S. &#10;ca &#10;-U.S.A. &#10;ca &#10;S. Africa &#10;BVIEKAG7GKDM43 &#10;14394s &#10;14401 s &#10;14414s &#10;144215 &#10;14424s &#10;14431 s &#10;6 0.1 1 son - &#10;1507 &#10;1507 &#10;1507 &#10;1 szs &#10;Enable Tx &#10;Generate Std &#10;12 &#10;BVIEK &#10;EVI EK &#10;BVIEK &#10;SVIE?: &#10;AG7GX &#10;AG7GX &#10;Halt Tx &#10;DM43 &#10;DM43 &#10;DNA 3 &#10;DM43 &#10;DM43 &#10;R-14 &#10;1513— AG7GX BVIEX &#10;C. ZS2EZ &#10;StW &#10;10.136 000 &#10;m cal &#10;Ar. 313 7132 mi &#10;x even/lst &#10;2017 Oct 06 &#10;Auto Seq &#10;14:43:51 &#10;@ Cal Ist &#10;BV IEK AG7GK -16 &#10;BV &#10;BVIEK AG7GK RRR &#10;BV IEK AG7GK 73 &#10;CQ AG 7GK &#10;2500 &#10;a &#10;WSJT-x- &#10;JIA1ertX &#10;NOW &#10;6/15 WD:6m &#10;X JTAlertX2.101 I Ale,tsl SoundON ? I &#10;BVIEK-B4 1 &#10;Taiwan &#10;160 80 60 &#10;VOAProp &#10;WSJT-X &#10;WSJT-X- &#10;Shortcut ">
            <a:extLst>
              <a:ext uri="{FF2B5EF4-FFF2-40B4-BE49-F238E27FC236}">
                <a16:creationId xmlns:a16="http://schemas.microsoft.com/office/drawing/2014/main" id="{A5F65A61-D608-4165-AF8D-8A38B16668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090391" y="1314666"/>
            <a:ext cx="7263409" cy="540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3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FT8CALL New Software</a:t>
            </a:r>
            <a:endParaRPr lang="en-US" sz="5400" dirty="0"/>
          </a:p>
        </p:txBody>
      </p:sp>
      <p:sp>
        <p:nvSpPr>
          <p:cNvPr id="6" name="Content Placeholder 5">
            <a:extLst>
              <a:ext uri="{FF2B5EF4-FFF2-40B4-BE49-F238E27FC236}">
                <a16:creationId xmlns:a16="http://schemas.microsoft.com/office/drawing/2014/main" id="{704AEE79-2C77-47AF-B7D1-B7DDE981CD17}"/>
              </a:ext>
            </a:extLst>
          </p:cNvPr>
          <p:cNvSpPr>
            <a:spLocks noGrp="1"/>
          </p:cNvSpPr>
          <p:nvPr>
            <p:ph sz="half" idx="1"/>
          </p:nvPr>
        </p:nvSpPr>
        <p:spPr/>
        <p:txBody>
          <a:bodyPr/>
          <a:lstStyle/>
          <a:p>
            <a:r>
              <a:rPr lang="en-US" dirty="0"/>
              <a:t>New software being built TODAY</a:t>
            </a:r>
          </a:p>
          <a:p>
            <a:r>
              <a:rPr lang="en-US" dirty="0"/>
              <a:t>Uses FT8 Protocol but allows keyboard to Keyboard Conversational Style</a:t>
            </a:r>
          </a:p>
          <a:p>
            <a:r>
              <a:rPr lang="en-US" dirty="0"/>
              <a:t>Integrated with APRS to allow location updates and EMAIL-2 directed messages</a:t>
            </a:r>
          </a:p>
          <a:p>
            <a:r>
              <a:rPr lang="en-US" dirty="0"/>
              <a:t>Getting Popular but get ready to WAIT, very slow. </a:t>
            </a:r>
          </a:p>
        </p:txBody>
      </p:sp>
      <p:pic>
        <p:nvPicPr>
          <p:cNvPr id="8" name="Content Placeholder 7">
            <a:extLst>
              <a:ext uri="{FF2B5EF4-FFF2-40B4-BE49-F238E27FC236}">
                <a16:creationId xmlns:a16="http://schemas.microsoft.com/office/drawing/2014/main" id="{B8248547-64A3-4F5D-B5F1-B445A9AE5688}"/>
              </a:ext>
            </a:extLst>
          </p:cNvPr>
          <p:cNvPicPr>
            <a:picLocks noGrp="1" noChangeAspect="1"/>
          </p:cNvPicPr>
          <p:nvPr>
            <p:ph sz="half" idx="2"/>
          </p:nvPr>
        </p:nvPicPr>
        <p:blipFill>
          <a:blip r:embed="rId2"/>
          <a:stretch>
            <a:fillRect/>
          </a:stretch>
        </p:blipFill>
        <p:spPr>
          <a:xfrm>
            <a:off x="5902559" y="1604962"/>
            <a:ext cx="5866243" cy="4676775"/>
          </a:xfrm>
          <a:prstGeom prst="rect">
            <a:avLst/>
          </a:prstGeom>
        </p:spPr>
      </p:pic>
    </p:spTree>
    <p:extLst>
      <p:ext uri="{BB962C8B-B14F-4D97-AF65-F5344CB8AC3E}">
        <p14:creationId xmlns:p14="http://schemas.microsoft.com/office/powerpoint/2010/main" val="3930054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fontScale="90000"/>
          </a:bodyPr>
          <a:lstStyle/>
          <a:p>
            <a:r>
              <a:rPr lang="en-US" sz="5400" dirty="0"/>
              <a:t>6M HVF MSK144 Meteor Scatter</a:t>
            </a:r>
          </a:p>
        </p:txBody>
      </p:sp>
      <p:pic>
        <p:nvPicPr>
          <p:cNvPr id="2050" name="Picture 2" descr="Display Reception Repo &#10;it-servicedesk-itron.sa... &#10;(13) - aaronjoneshX &#10;Compare Splashtop Per' X e'• &#10;How to Enable Remote [ X &#10;@ https://pskreporter.info/pskmap?preset&amp;callsign=AG7GK&amp;txrx=tx&amp;band= 1 1 1 &amp;showgrid= 1 &amp;showsnr= 1 1 &#10;- aaronatsmvX &#10;Splashtop-Fast, X &#10;Splashtop Downloads X &#10;Login - Oracle Access &#10;SCEOW @ 19380 Internal 18651-1EEg @ 19075-CSRP &#10;Purchase I VNC Conn«t &#10;x &#10;18265-SCE FAN https://access.itron.co... myltron Home Oracle- Project Effort @Training Itron Access Downloads &#10;On 6m &#10;, show signals &#10;sent by &#10;the callsign &#10;AG7GK &#10;using all mdes &#10;over the last 24 hours &#10;Display options Permalink &#10;Monitoring AG7GK (last heard 6 mins ago). Automatic refresh in 6 minutes. 36 reception reports for AG7GK are shown as times (show logbook). &#10;There are 685 active monitors on 6m. Show all on all bands. Legend &#10;Minot &#10;Rx at sun, 12 Aug 2018 GMT &#10;From AG7GK by AL Tax Loc DM37kr &#10;Frequency: 60.261_604 MHz (6m), MSK144, &#10;Distance: 310 miles bearing 346' &#10;using: r8747 &#10;O lnpia &#10;San Franc' &#10;+1 Odd &#10;Sp05ane &#10;Missoula &#10;5m +1dB &#10;Falls &#10;M inn%ap61ig &#10;Thu* Bay &#10;MilwA1kee &#10;Chi Eago &#10;St Lou i S &#10;Nashville &#10;Timmins &#10;Billi»gs &#10;Saul te M Mie &#10;Atlanta &#10;N Q Bay &#10;salt &#10;Sa &#10;City &#10;5m +2dB &#10;H emtOSillO &#10;Gu atmas &#10;El Paso &#10;Chi &#10;•Culiacänz &#10;Mazatlåi-,s &#10;Veeeka &#10;OklahOIha City &#10;Tan&quot; i co &#10;New Orleans &#10;o &#10;o &#10;nah &#10;Tallahassee Jacksonville &#10;Tulip a &#10;o &#10;Can con &#10;nnv YORK &#10;DELAWARE &#10;Rich mm d &#10;Norfolk &#10;Wilmiygton &#10;F rcvort &#10;Nassau &#10;System statistics. Comments, problems etc to Philip Gladstone. Online discussion of problems/issues_ Reception records: &#10;Signup fora Consumer X &#10;@SMUD ISAM- 17416 @SMUD pac- 17105 &#10;Halifax &#10;GM &#10;Hamilton &#10;O enMa Tiles @ O enStreetMa contributors &#10;PSKREPORTER.INFO ">
            <a:extLst>
              <a:ext uri="{FF2B5EF4-FFF2-40B4-BE49-F238E27FC236}">
                <a16:creationId xmlns:a16="http://schemas.microsoft.com/office/drawing/2014/main" id="{8BCBFB05-A134-429C-BAFE-4806AABA6F5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529680" y="1930399"/>
            <a:ext cx="7824120" cy="4246563"/>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1412010E-DEAA-4C15-8860-7C04237960AC}"/>
              </a:ext>
            </a:extLst>
          </p:cNvPr>
          <p:cNvPicPr>
            <a:picLocks noGrp="1" noChangeAspect="1"/>
          </p:cNvPicPr>
          <p:nvPr>
            <p:ph sz="half" idx="1"/>
          </p:nvPr>
        </p:nvPicPr>
        <p:blipFill>
          <a:blip r:embed="rId3"/>
          <a:stretch>
            <a:fillRect/>
          </a:stretch>
        </p:blipFill>
        <p:spPr>
          <a:xfrm>
            <a:off x="9128706" y="1825625"/>
            <a:ext cx="2289954" cy="4351338"/>
          </a:xfrm>
          <a:prstGeom prst="rect">
            <a:avLst/>
          </a:prstGeom>
        </p:spPr>
      </p:pic>
      <p:sp>
        <p:nvSpPr>
          <p:cNvPr id="11" name="TextBox 10">
            <a:extLst>
              <a:ext uri="{FF2B5EF4-FFF2-40B4-BE49-F238E27FC236}">
                <a16:creationId xmlns:a16="http://schemas.microsoft.com/office/drawing/2014/main" id="{B4859AB9-5577-4E68-8752-82497ACEDA4F}"/>
              </a:ext>
            </a:extLst>
          </p:cNvPr>
          <p:cNvSpPr txBox="1"/>
          <p:nvPr/>
        </p:nvSpPr>
        <p:spPr>
          <a:xfrm>
            <a:off x="956603" y="1930399"/>
            <a:ext cx="2447779" cy="4524315"/>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As meteors are vaporized in the upper atmosphere, they leave behind ionized trails at heights of 60 – 70 miles that are sufficiently dense to reflect  radio waves in the HF and VHF range.</a:t>
            </a:r>
          </a:p>
          <a:p>
            <a:pPr marL="285750" indent="-285750">
              <a:buFont typeface="Arial" panose="020B0604020202020204" pitchFamily="34" charset="0"/>
              <a:buChar char="•"/>
            </a:pPr>
            <a:r>
              <a:rPr lang="en-US" altLang="en-US" dirty="0"/>
              <a:t>A long trail lasts only 15 seconds – most trails are less than 1 second long</a:t>
            </a:r>
          </a:p>
          <a:p>
            <a:endParaRPr lang="en-US" dirty="0"/>
          </a:p>
        </p:txBody>
      </p:sp>
    </p:spTree>
    <p:extLst>
      <p:ext uri="{BB962C8B-B14F-4D97-AF65-F5344CB8AC3E}">
        <p14:creationId xmlns:p14="http://schemas.microsoft.com/office/powerpoint/2010/main" val="44531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C0EA-00AC-E04A-A092-E4309BFD8161}"/>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8319BBBC-C7E0-6548-8976-5CFE9B5B7A0C}"/>
              </a:ext>
            </a:extLst>
          </p:cNvPr>
          <p:cNvSpPr>
            <a:spLocks noGrp="1"/>
          </p:cNvSpPr>
          <p:nvPr>
            <p:ph idx="1"/>
          </p:nvPr>
        </p:nvSpPr>
        <p:spPr/>
        <p:txBody>
          <a:bodyPr>
            <a:normAutofit/>
          </a:bodyPr>
          <a:lstStyle/>
          <a:p>
            <a:r>
              <a:rPr lang="en-US" dirty="0"/>
              <a:t>Aaron Jones – AG7GK first licensed in 2016 as KI7DUK</a:t>
            </a:r>
          </a:p>
          <a:p>
            <a:r>
              <a:rPr lang="en-US" dirty="0"/>
              <a:t>Go around the room:</a:t>
            </a:r>
          </a:p>
          <a:p>
            <a:pPr lvl="1"/>
            <a:r>
              <a:rPr lang="en-US" dirty="0"/>
              <a:t>Name and Callsign</a:t>
            </a:r>
          </a:p>
          <a:p>
            <a:pPr lvl="1"/>
            <a:r>
              <a:rPr lang="en-US" dirty="0"/>
              <a:t>License level</a:t>
            </a:r>
          </a:p>
          <a:p>
            <a:pPr lvl="1"/>
            <a:r>
              <a:rPr lang="en-US" dirty="0"/>
              <a:t>Any goals you care to share in relation to Digital Modes</a:t>
            </a:r>
          </a:p>
          <a:p>
            <a:pPr lvl="1"/>
            <a:r>
              <a:rPr lang="en-US" dirty="0"/>
              <a:t>Experience with Digital Modes</a:t>
            </a:r>
          </a:p>
          <a:p>
            <a:pPr lvl="2"/>
            <a:r>
              <a:rPr lang="en-US" dirty="0"/>
              <a:t>APRS</a:t>
            </a:r>
          </a:p>
          <a:p>
            <a:pPr lvl="2"/>
            <a:r>
              <a:rPr lang="en-US" dirty="0"/>
              <a:t>NBEMS (FLDIGI)</a:t>
            </a:r>
          </a:p>
          <a:p>
            <a:pPr lvl="2"/>
            <a:r>
              <a:rPr lang="en-US" dirty="0"/>
              <a:t>WINLINK</a:t>
            </a:r>
          </a:p>
          <a:p>
            <a:pPr lvl="2"/>
            <a:r>
              <a:rPr lang="en-US" dirty="0"/>
              <a:t>DX MODES</a:t>
            </a:r>
          </a:p>
        </p:txBody>
      </p:sp>
    </p:spTree>
    <p:extLst>
      <p:ext uri="{BB962C8B-B14F-4D97-AF65-F5344CB8AC3E}">
        <p14:creationId xmlns:p14="http://schemas.microsoft.com/office/powerpoint/2010/main" val="3227915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WSPR (Demo)</a:t>
            </a:r>
            <a:endParaRPr lang="en-US" sz="5400" dirty="0"/>
          </a:p>
        </p:txBody>
      </p:sp>
      <p:sp>
        <p:nvSpPr>
          <p:cNvPr id="5" name="Content Placeholder 4">
            <a:extLst>
              <a:ext uri="{FF2B5EF4-FFF2-40B4-BE49-F238E27FC236}">
                <a16:creationId xmlns:a16="http://schemas.microsoft.com/office/drawing/2014/main" id="{F54535E4-203D-4E2F-87CA-3BC6A3816978}"/>
              </a:ext>
            </a:extLst>
          </p:cNvPr>
          <p:cNvSpPr>
            <a:spLocks noGrp="1"/>
          </p:cNvSpPr>
          <p:nvPr>
            <p:ph idx="1"/>
          </p:nvPr>
        </p:nvSpPr>
        <p:spPr/>
        <p:txBody>
          <a:bodyPr>
            <a:normAutofit fontScale="85000" lnSpcReduction="20000"/>
          </a:bodyPr>
          <a:lstStyle/>
          <a:p>
            <a:r>
              <a:rPr lang="en-US" dirty="0"/>
              <a:t>Origin: 2008 by Joe Taylor</a:t>
            </a:r>
          </a:p>
          <a:p>
            <a:pPr lvl="1"/>
            <a:r>
              <a:rPr lang="en-US" dirty="0"/>
              <a:t>The Weak Signal Propagation Reporter</a:t>
            </a:r>
          </a:p>
          <a:p>
            <a:pPr lvl="1"/>
            <a:r>
              <a:rPr lang="en-US" dirty="0"/>
              <a:t>An automated system designed for sending and receiving low-power transmissions to test propagation paths on the MF and HF bands.</a:t>
            </a:r>
          </a:p>
          <a:p>
            <a:pPr lvl="1"/>
            <a:r>
              <a:rPr lang="en-US" dirty="0"/>
              <a:t>The program can decode signals with S/N as low as -28 dB</a:t>
            </a:r>
          </a:p>
          <a:p>
            <a:r>
              <a:rPr lang="en-US" dirty="0"/>
              <a:t>Bandwidth: 6 hz</a:t>
            </a:r>
          </a:p>
          <a:p>
            <a:r>
              <a:rPr lang="en-US" dirty="0"/>
              <a:t>Antenna propagation at: </a:t>
            </a:r>
            <a:r>
              <a:rPr lang="en-US" dirty="0">
                <a:hlinkClick r:id="rId2"/>
              </a:rPr>
              <a:t>http://wsprnet.org/drupal/wsprnet/map</a:t>
            </a:r>
            <a:r>
              <a:rPr lang="en-US" dirty="0"/>
              <a:t>  OR </a:t>
            </a:r>
            <a:r>
              <a:rPr lang="en-US" dirty="0">
                <a:hlinkClick r:id="rId3"/>
              </a:rPr>
              <a:t>http://wspr.aprsinfo.com/</a:t>
            </a:r>
            <a:r>
              <a:rPr lang="en-US" dirty="0"/>
              <a:t> </a:t>
            </a:r>
          </a:p>
          <a:p>
            <a:r>
              <a:rPr lang="en-US" dirty="0"/>
              <a:t>Equipment requirements: HF Radio, Soundcard(ext/int), Computer, Rpi can work, WS-JTX software, other options exist</a:t>
            </a:r>
          </a:p>
          <a:p>
            <a:r>
              <a:rPr lang="en-US" dirty="0"/>
              <a:t>Pros: Great for seeing where your signal is going</a:t>
            </a:r>
          </a:p>
          <a:p>
            <a:pPr lvl="1"/>
            <a:r>
              <a:rPr lang="en-US" dirty="0"/>
              <a:t>“WSPR is about 11 dB better than ear-and-brain CW. </a:t>
            </a:r>
          </a:p>
          <a:p>
            <a:pPr lvl="1"/>
            <a:r>
              <a:rPr lang="en-US" dirty="0"/>
              <a:t>“For most operators, the difference is more like 15 dB."</a:t>
            </a:r>
          </a:p>
          <a:p>
            <a:endParaRPr lang="en-US" dirty="0"/>
          </a:p>
          <a:p>
            <a:endParaRPr lang="en-US" dirty="0"/>
          </a:p>
        </p:txBody>
      </p:sp>
    </p:spTree>
    <p:extLst>
      <p:ext uri="{BB962C8B-B14F-4D97-AF65-F5344CB8AC3E}">
        <p14:creationId xmlns:p14="http://schemas.microsoft.com/office/powerpoint/2010/main" val="103794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WSPR (Demo)</a:t>
            </a:r>
            <a:endParaRPr lang="en-US" sz="5400" dirty="0"/>
          </a:p>
        </p:txBody>
      </p:sp>
      <p:pic>
        <p:nvPicPr>
          <p:cNvPr id="1030" name="Picture 6" descr="Map &#10;Finlaid &#10;Map Satellite &#10;Russia &#10;Poland &#10;South &#10;VE6EGN &#10;AC7kv— &#10;North &#10;Ocean &#10;Atlantic &#10;Ocean &#10;united &#10;Kingd &#10;Algeria &#10;Mali - &#10;South &#10;Atlantic &#10;Ocean &#10;Rank h Stan &#10;KG5RKpc:z•:•-•.- &#10;Kgnvo &#10;Colombia &#10;Namibia &#10;Egypt &#10;Saudi Arabia &#10;Kenya. — — — — — — &#10;M.d.gasear &#10;VK3NT &#10;South &#10;Ocean &#10;So uth Africa &#10;Zealand &#10;DPOGVN &#10;Hearing: AG7GK &#10;Ocean &#10;DPOGVN &#10;ANTARCTICA &#10;Google &#10;Map data 02018 &#10;Indian &#10;Ocean &#10;Terms Of ">
            <a:extLst>
              <a:ext uri="{FF2B5EF4-FFF2-40B4-BE49-F238E27FC236}">
                <a16:creationId xmlns:a16="http://schemas.microsoft.com/office/drawing/2014/main" id="{7B106721-1989-4307-87CB-BA5E053A3A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6257" y="1535113"/>
            <a:ext cx="6199486" cy="437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36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Digital “Systems”</a:t>
            </a:r>
            <a:endParaRPr lang="en-US" sz="5400" dirty="0"/>
          </a:p>
        </p:txBody>
      </p:sp>
      <p:sp>
        <p:nvSpPr>
          <p:cNvPr id="5" name="Content Placeholder 4">
            <a:extLst>
              <a:ext uri="{FF2B5EF4-FFF2-40B4-BE49-F238E27FC236}">
                <a16:creationId xmlns:a16="http://schemas.microsoft.com/office/drawing/2014/main" id="{F54535E4-203D-4E2F-87CA-3BC6A3816978}"/>
              </a:ext>
            </a:extLst>
          </p:cNvPr>
          <p:cNvSpPr>
            <a:spLocks noGrp="1"/>
          </p:cNvSpPr>
          <p:nvPr>
            <p:ph sz="half" idx="1"/>
          </p:nvPr>
        </p:nvSpPr>
        <p:spPr>
          <a:xfrm>
            <a:off x="838200" y="1825625"/>
            <a:ext cx="3087914" cy="4351338"/>
          </a:xfrm>
        </p:spPr>
        <p:txBody>
          <a:bodyPr>
            <a:normAutofit/>
          </a:bodyPr>
          <a:lstStyle/>
          <a:p>
            <a:pPr marL="0" indent="0">
              <a:buNone/>
            </a:pPr>
            <a:r>
              <a:rPr lang="en-US" sz="2400" dirty="0"/>
              <a:t>APRS</a:t>
            </a:r>
          </a:p>
          <a:p>
            <a:r>
              <a:rPr lang="en-US" sz="2400" dirty="0"/>
              <a:t>VHF 144.39 MHz simplex </a:t>
            </a:r>
          </a:p>
          <a:p>
            <a:r>
              <a:rPr lang="en-US" sz="2400" dirty="0"/>
              <a:t>Utilizes “Digipeaters” </a:t>
            </a:r>
          </a:p>
          <a:p>
            <a:r>
              <a:rPr lang="en-US" sz="2400" dirty="0"/>
              <a:t>Requires TNC or software (Many options)</a:t>
            </a:r>
          </a:p>
          <a:p>
            <a:r>
              <a:rPr lang="en-US" sz="2400" dirty="0"/>
              <a:t>Good for short text messages</a:t>
            </a:r>
          </a:p>
          <a:p>
            <a:r>
              <a:rPr lang="en-US" sz="2400" dirty="0"/>
              <a:t>Map/ Location awareness</a:t>
            </a:r>
          </a:p>
          <a:p>
            <a:endParaRPr lang="en-US" sz="2400" dirty="0"/>
          </a:p>
        </p:txBody>
      </p:sp>
      <p:sp>
        <p:nvSpPr>
          <p:cNvPr id="6" name="Content Placeholder 4">
            <a:extLst>
              <a:ext uri="{FF2B5EF4-FFF2-40B4-BE49-F238E27FC236}">
                <a16:creationId xmlns:a16="http://schemas.microsoft.com/office/drawing/2014/main" id="{93F20AB9-2B0F-480F-8B7B-D1F8B89EC871}"/>
              </a:ext>
            </a:extLst>
          </p:cNvPr>
          <p:cNvSpPr txBox="1">
            <a:spLocks/>
          </p:cNvSpPr>
          <p:nvPr/>
        </p:nvSpPr>
        <p:spPr>
          <a:xfrm>
            <a:off x="3857171" y="1825625"/>
            <a:ext cx="30879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Winlink</a:t>
            </a:r>
          </a:p>
          <a:p>
            <a:r>
              <a:rPr lang="en-US" sz="2600" dirty="0"/>
              <a:t>VHF 145.01 MHz simplex and certain HF </a:t>
            </a:r>
          </a:p>
          <a:p>
            <a:r>
              <a:rPr lang="en-US" sz="2600" dirty="0"/>
              <a:t>Utilizes RMS packet  and HF pactor stations </a:t>
            </a:r>
          </a:p>
          <a:p>
            <a:r>
              <a:rPr lang="en-US" sz="2600" dirty="0"/>
              <a:t>Requires TNC or software (RMS Express)</a:t>
            </a:r>
          </a:p>
          <a:p>
            <a:r>
              <a:rPr lang="en-US" sz="2600" dirty="0"/>
              <a:t>Email and File attachments</a:t>
            </a:r>
          </a:p>
          <a:p>
            <a:endParaRPr lang="en-US" sz="2400" dirty="0"/>
          </a:p>
        </p:txBody>
      </p:sp>
      <p:sp>
        <p:nvSpPr>
          <p:cNvPr id="7" name="Content Placeholder 4">
            <a:extLst>
              <a:ext uri="{FF2B5EF4-FFF2-40B4-BE49-F238E27FC236}">
                <a16:creationId xmlns:a16="http://schemas.microsoft.com/office/drawing/2014/main" id="{0A640361-F3E1-4384-8607-0640CE5DE7C9}"/>
              </a:ext>
            </a:extLst>
          </p:cNvPr>
          <p:cNvSpPr txBox="1">
            <a:spLocks/>
          </p:cNvSpPr>
          <p:nvPr/>
        </p:nvSpPr>
        <p:spPr>
          <a:xfrm>
            <a:off x="6945085" y="1825625"/>
            <a:ext cx="30879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NBEMS/FLDIGI</a:t>
            </a:r>
          </a:p>
          <a:p>
            <a:r>
              <a:rPr lang="en-US" sz="2600" dirty="0"/>
              <a:t>Can utilize any VHF/UHF simplex freq, repeaters, HF</a:t>
            </a:r>
          </a:p>
          <a:p>
            <a:r>
              <a:rPr lang="en-US" sz="2600" dirty="0"/>
              <a:t>Can use “acoustic coupling” for interface but hardwired interfaces more reliable</a:t>
            </a:r>
          </a:p>
          <a:p>
            <a:r>
              <a:rPr lang="en-US" sz="2600" dirty="0"/>
              <a:t>Good for text messages, forms, files</a:t>
            </a:r>
          </a:p>
          <a:p>
            <a:endParaRPr lang="en-US" sz="2400" dirty="0"/>
          </a:p>
        </p:txBody>
      </p:sp>
    </p:spTree>
    <p:extLst>
      <p:ext uri="{BB962C8B-B14F-4D97-AF65-F5344CB8AC3E}">
        <p14:creationId xmlns:p14="http://schemas.microsoft.com/office/powerpoint/2010/main" val="294072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Operational Flexibility</a:t>
            </a:r>
            <a:endParaRPr lang="en-US" sz="5400" dirty="0"/>
          </a:p>
        </p:txBody>
      </p:sp>
      <p:pic>
        <p:nvPicPr>
          <p:cNvPr id="1026" name="Picture 2" descr="Operational Flexibility &#10;AREDN &#10;MESH &#10;High bandwidth / &#10;short distance &#10;Winlink &#10;VolP &#10;VHF/ &#10;UHF &#10;Medium bandwidth / &#10;medium distance &#10;Winlink, NBEMS &#10;Voice, FM, SSB ">
            <a:extLst>
              <a:ext uri="{FF2B5EF4-FFF2-40B4-BE49-F238E27FC236}">
                <a16:creationId xmlns:a16="http://schemas.microsoft.com/office/drawing/2014/main" id="{FAE5A6D5-9652-4102-9B80-40E2B1BEC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6181" y="1323271"/>
            <a:ext cx="7379638" cy="553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57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Winlink</a:t>
            </a:r>
            <a:endParaRPr lang="en-US" dirty="0"/>
          </a:p>
        </p:txBody>
      </p:sp>
      <p:sp>
        <p:nvSpPr>
          <p:cNvPr id="5" name="Content Placeholder 4">
            <a:extLst>
              <a:ext uri="{FF2B5EF4-FFF2-40B4-BE49-F238E27FC236}">
                <a16:creationId xmlns:a16="http://schemas.microsoft.com/office/drawing/2014/main" id="{A5B26201-1E27-4251-82EB-7D75F3B332DD}"/>
              </a:ext>
            </a:extLst>
          </p:cNvPr>
          <p:cNvSpPr>
            <a:spLocks noGrp="1"/>
          </p:cNvSpPr>
          <p:nvPr>
            <p:ph idx="1"/>
          </p:nvPr>
        </p:nvSpPr>
        <p:spPr/>
        <p:txBody>
          <a:bodyPr>
            <a:normAutofit fontScale="92500" lnSpcReduction="10000"/>
          </a:bodyPr>
          <a:lstStyle/>
          <a:p>
            <a:r>
              <a:rPr lang="en-US" dirty="0"/>
              <a:t>Worldwide  system for sending e-mail via radio </a:t>
            </a:r>
          </a:p>
          <a:p>
            <a:r>
              <a:rPr lang="en-US" dirty="0"/>
              <a:t>Provides e-mail from almost anywhere in the world.</a:t>
            </a:r>
          </a:p>
          <a:p>
            <a:r>
              <a:rPr lang="en-US" dirty="0"/>
              <a:t>Adopted for contingency communication by many government agencies</a:t>
            </a:r>
          </a:p>
          <a:p>
            <a:r>
              <a:rPr lang="en-US" dirty="0"/>
              <a:t>Used by infrastructure-critical NGOs such as International &amp; American Red Cross, Southern Baptist Disaster Relief, DHS Tiered AT&amp;T Disaster Response &amp; Recovery, FedEx, Bridgestone Emergency Response Team, etc.</a:t>
            </a:r>
          </a:p>
          <a:p>
            <a:r>
              <a:rPr lang="en-US" dirty="0"/>
              <a:t>VHF and HF options</a:t>
            </a:r>
          </a:p>
          <a:p>
            <a:r>
              <a:rPr lang="en-US" dirty="0"/>
              <a:t>Hardware: Computer, TNC or Pactor Modem, RMS Express Software, Radio</a:t>
            </a:r>
          </a:p>
          <a:p>
            <a:r>
              <a:rPr lang="en-US" dirty="0"/>
              <a:t>Pros: Pactor is very fast for HF, reliable, has peer-to-peer options</a:t>
            </a:r>
          </a:p>
          <a:p>
            <a:r>
              <a:rPr lang="en-US" dirty="0"/>
              <a:t>Cons: Reliant on internet in normal operation, complexity</a:t>
            </a:r>
          </a:p>
        </p:txBody>
      </p:sp>
    </p:spTree>
    <p:extLst>
      <p:ext uri="{BB962C8B-B14F-4D97-AF65-F5344CB8AC3E}">
        <p14:creationId xmlns:p14="http://schemas.microsoft.com/office/powerpoint/2010/main" val="158285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Winlink</a:t>
            </a:r>
            <a:endParaRPr lang="en-US" dirty="0"/>
          </a:p>
        </p:txBody>
      </p:sp>
      <p:pic>
        <p:nvPicPr>
          <p:cNvPr id="8" name="Content Placeholder 7">
            <a:extLst>
              <a:ext uri="{FF2B5EF4-FFF2-40B4-BE49-F238E27FC236}">
                <a16:creationId xmlns:a16="http://schemas.microsoft.com/office/drawing/2014/main" id="{667445FF-4FE3-4F06-AA25-83FB4DB1C808}"/>
              </a:ext>
            </a:extLst>
          </p:cNvPr>
          <p:cNvPicPr>
            <a:picLocks noGrp="1" noChangeAspect="1"/>
          </p:cNvPicPr>
          <p:nvPr>
            <p:ph idx="1"/>
          </p:nvPr>
        </p:nvPicPr>
        <p:blipFill>
          <a:blip r:embed="rId2"/>
          <a:stretch>
            <a:fillRect/>
          </a:stretch>
        </p:blipFill>
        <p:spPr>
          <a:xfrm>
            <a:off x="2876114" y="1535113"/>
            <a:ext cx="6439771" cy="4379912"/>
          </a:xfrm>
          <a:prstGeom prst="rect">
            <a:avLst/>
          </a:prstGeom>
        </p:spPr>
      </p:pic>
    </p:spTree>
    <p:extLst>
      <p:ext uri="{BB962C8B-B14F-4D97-AF65-F5344CB8AC3E}">
        <p14:creationId xmlns:p14="http://schemas.microsoft.com/office/powerpoint/2010/main" val="9238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b="1" spc="50" dirty="0">
                <a:ln w="38100" cmpd="sng">
                  <a:solidFill>
                    <a:srgbClr val="002060"/>
                  </a:solidFill>
                  <a:prstDash val="solid"/>
                </a:ln>
                <a:solidFill>
                  <a:srgbClr val="70AD47">
                    <a:tint val="1000"/>
                  </a:srgbClr>
                </a:solidFill>
                <a:effectLst>
                  <a:glow rad="38100">
                    <a:schemeClr val="accent1">
                      <a:alpha val="40000"/>
                    </a:schemeClr>
                  </a:glow>
                </a:effectLst>
                <a:latin typeface="Arial Black" panose="020B0A04020102020204" pitchFamily="34" charset="0"/>
              </a:rPr>
              <a:t>APRS (Demo)</a:t>
            </a:r>
            <a:endParaRPr lang="en-US" sz="5400" dirty="0"/>
          </a:p>
        </p:txBody>
      </p:sp>
      <p:sp>
        <p:nvSpPr>
          <p:cNvPr id="5" name="Content Placeholder 4">
            <a:extLst>
              <a:ext uri="{FF2B5EF4-FFF2-40B4-BE49-F238E27FC236}">
                <a16:creationId xmlns:a16="http://schemas.microsoft.com/office/drawing/2014/main" id="{68434DFD-8B71-4C3E-B0ED-26712F9D6997}"/>
              </a:ext>
            </a:extLst>
          </p:cNvPr>
          <p:cNvSpPr>
            <a:spLocks noGrp="1"/>
          </p:cNvSpPr>
          <p:nvPr>
            <p:ph idx="1"/>
          </p:nvPr>
        </p:nvSpPr>
        <p:spPr/>
        <p:txBody>
          <a:bodyPr>
            <a:normAutofit/>
          </a:bodyPr>
          <a:lstStyle/>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b="1" dirty="0"/>
              <a:t>A</a:t>
            </a:r>
            <a:r>
              <a:rPr lang="en-US" altLang="en-US" dirty="0"/>
              <a:t>utomatic </a:t>
            </a:r>
            <a:r>
              <a:rPr lang="en-US" altLang="en-US" b="1" dirty="0"/>
              <a:t>P</a:t>
            </a:r>
            <a:r>
              <a:rPr lang="en-US" altLang="en-US" dirty="0"/>
              <a:t>acket </a:t>
            </a:r>
            <a:r>
              <a:rPr lang="en-US" altLang="en-US" b="1" dirty="0"/>
              <a:t>R</a:t>
            </a:r>
            <a:r>
              <a:rPr lang="en-US" altLang="en-US" dirty="0"/>
              <a:t>eporting </a:t>
            </a:r>
            <a:r>
              <a:rPr lang="en-US" altLang="en-US" b="1" dirty="0"/>
              <a:t>S</a:t>
            </a:r>
            <a:r>
              <a:rPr lang="en-US" altLang="en-US" dirty="0"/>
              <a:t>ystem</a:t>
            </a:r>
          </a:p>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dirty="0"/>
              <a:t>Original Developed in 1984 to Map Navy Positions, with availability of GIS in the 90’s became feasible for GPS integration</a:t>
            </a:r>
          </a:p>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dirty="0"/>
              <a:t>The system is based on the AX25  Packet protocol, and was developed by Bob Bruninga WB4APR, a senior research engineer at the United States Naval Academy.</a:t>
            </a:r>
            <a:endParaRPr lang="en-US" altLang="en-US" dirty="0"/>
          </a:p>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dirty="0"/>
              <a:t>North American frequency is usually 144.390, though operable at UHF, 6 meters and some HF</a:t>
            </a:r>
          </a:p>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dirty="0"/>
              <a:t>Mostly a one-to-many system, though there are some one-to-one applications</a:t>
            </a:r>
          </a:p>
          <a:p>
            <a:pPr marL="215900" indent="-215900">
              <a:spcBef>
                <a:spcPct val="0"/>
              </a:spcBef>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dirty="0"/>
              <a:t>Public service and events, search and rescue, emergency services</a:t>
            </a:r>
          </a:p>
          <a:p>
            <a:endParaRPr lang="en-US" dirty="0"/>
          </a:p>
        </p:txBody>
      </p:sp>
    </p:spTree>
    <p:extLst>
      <p:ext uri="{BB962C8B-B14F-4D97-AF65-F5344CB8AC3E}">
        <p14:creationId xmlns:p14="http://schemas.microsoft.com/office/powerpoint/2010/main" val="232737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dirty="0"/>
              <a:t>NBEMS / FL “Suite”</a:t>
            </a:r>
          </a:p>
        </p:txBody>
      </p:sp>
      <p:sp>
        <p:nvSpPr>
          <p:cNvPr id="5" name="Content Placeholder 4">
            <a:extLst>
              <a:ext uri="{FF2B5EF4-FFF2-40B4-BE49-F238E27FC236}">
                <a16:creationId xmlns:a16="http://schemas.microsoft.com/office/drawing/2014/main" id="{356D2C69-D59B-4B78-9AA5-AF639B6AD881}"/>
              </a:ext>
            </a:extLst>
          </p:cNvPr>
          <p:cNvSpPr>
            <a:spLocks noGrp="1"/>
          </p:cNvSpPr>
          <p:nvPr>
            <p:ph idx="1"/>
          </p:nvPr>
        </p:nvSpPr>
        <p:spPr/>
        <p:txBody>
          <a:bodyPr/>
          <a:lstStyle/>
          <a:p>
            <a:r>
              <a:rPr lang="en-US" dirty="0"/>
              <a:t>Narrow Band Emergency Messaging System</a:t>
            </a:r>
          </a:p>
          <a:p>
            <a:r>
              <a:rPr lang="en-US" i="1" dirty="0">
                <a:hlinkClick r:id="rId2"/>
              </a:rPr>
              <a:t>http://www.w1hkj.com/NBEMS/NBEMS.ppt</a:t>
            </a:r>
            <a:endParaRPr lang="en-US" dirty="0"/>
          </a:p>
          <a:p>
            <a:r>
              <a:rPr lang="en-US" dirty="0"/>
              <a:t>Software (All free):</a:t>
            </a:r>
          </a:p>
          <a:p>
            <a:pPr lvl="1"/>
            <a:r>
              <a:rPr lang="en-US" dirty="0"/>
              <a:t>FLDIGI – Main application for mode selection, rig control, QSO’s</a:t>
            </a:r>
          </a:p>
          <a:p>
            <a:pPr lvl="1"/>
            <a:r>
              <a:rPr lang="en-US" dirty="0"/>
              <a:t>FLAMP – Application for sending files in chunks, allows for retries and relays of missing chunks</a:t>
            </a:r>
          </a:p>
          <a:p>
            <a:pPr lvl="1"/>
            <a:r>
              <a:rPr lang="en-US" dirty="0"/>
              <a:t>FLMSG – Your go-to application for sending text and forms (Radiograms)</a:t>
            </a:r>
          </a:p>
          <a:p>
            <a:pPr lvl="1"/>
            <a:r>
              <a:rPr lang="en-US" b="1" dirty="0"/>
              <a:t>ANDFLMSG</a:t>
            </a:r>
            <a:r>
              <a:rPr lang="en-US" dirty="0"/>
              <a:t> – Android version</a:t>
            </a:r>
          </a:p>
          <a:p>
            <a:pPr lvl="1"/>
            <a:r>
              <a:rPr lang="en-US" dirty="0"/>
              <a:t>FLRIG – Rig control application if you have a CAT control interface to your RIG</a:t>
            </a:r>
          </a:p>
          <a:p>
            <a:endParaRPr lang="en-US" dirty="0"/>
          </a:p>
        </p:txBody>
      </p:sp>
    </p:spTree>
    <p:extLst>
      <p:ext uri="{BB962C8B-B14F-4D97-AF65-F5344CB8AC3E}">
        <p14:creationId xmlns:p14="http://schemas.microsoft.com/office/powerpoint/2010/main" val="1637937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9D50-31B7-4C74-964C-95CA4CCF23CE}"/>
              </a:ext>
            </a:extLst>
          </p:cNvPr>
          <p:cNvSpPr>
            <a:spLocks noGrp="1"/>
          </p:cNvSpPr>
          <p:nvPr>
            <p:ph type="title"/>
          </p:nvPr>
        </p:nvSpPr>
        <p:spPr/>
        <p:txBody>
          <a:bodyPr anchor="t">
            <a:normAutofit/>
          </a:bodyPr>
          <a:lstStyle/>
          <a:p>
            <a:r>
              <a:rPr lang="en-US" sz="5400" dirty="0"/>
              <a:t>NBEMS - Demo</a:t>
            </a:r>
          </a:p>
        </p:txBody>
      </p:sp>
      <p:sp>
        <p:nvSpPr>
          <p:cNvPr id="5" name="Content Placeholder 4">
            <a:extLst>
              <a:ext uri="{FF2B5EF4-FFF2-40B4-BE49-F238E27FC236}">
                <a16:creationId xmlns:a16="http://schemas.microsoft.com/office/drawing/2014/main" id="{356D2C69-D59B-4B78-9AA5-AF639B6AD881}"/>
              </a:ext>
            </a:extLst>
          </p:cNvPr>
          <p:cNvSpPr>
            <a:spLocks noGrp="1"/>
          </p:cNvSpPr>
          <p:nvPr>
            <p:ph idx="1"/>
          </p:nvPr>
        </p:nvSpPr>
        <p:spPr/>
        <p:txBody>
          <a:bodyPr>
            <a:normAutofit fontScale="92500" lnSpcReduction="10000"/>
          </a:bodyPr>
          <a:lstStyle/>
          <a:p>
            <a:r>
              <a:rPr lang="en-US" dirty="0"/>
              <a:t> Low Power - never need to run over 50 watts, </a:t>
            </a:r>
            <a:br>
              <a:rPr lang="en-US" dirty="0"/>
            </a:br>
            <a:r>
              <a:rPr lang="en-US" dirty="0"/>
              <a:t>   5 -30 watts is almost always sufficient</a:t>
            </a:r>
          </a:p>
          <a:p>
            <a:r>
              <a:rPr lang="en-US" dirty="0"/>
              <a:t> Reliable communications – succeeds even when CW fails</a:t>
            </a:r>
            <a:br>
              <a:rPr lang="en-US" dirty="0"/>
            </a:br>
            <a:r>
              <a:rPr lang="en-US" dirty="0"/>
              <a:t>   some modes work below -8 dB s/n</a:t>
            </a:r>
          </a:p>
          <a:p>
            <a:r>
              <a:rPr lang="en-US" dirty="0"/>
              <a:t> Many modes - choose your mode depending on conditions</a:t>
            </a:r>
          </a:p>
          <a:p>
            <a:r>
              <a:rPr lang="en-US" dirty="0"/>
              <a:t> Bottom of the solar cycle - works well, even under very poor conditions </a:t>
            </a:r>
            <a:br>
              <a:rPr lang="en-US" dirty="0"/>
            </a:br>
            <a:r>
              <a:rPr lang="en-US" dirty="0"/>
              <a:t>  where phone QSO’s would be impossible!</a:t>
            </a:r>
          </a:p>
          <a:p>
            <a:r>
              <a:rPr lang="en-US" dirty="0"/>
              <a:t> Emergency Communications</a:t>
            </a:r>
          </a:p>
          <a:p>
            <a:r>
              <a:rPr lang="en-US" dirty="0"/>
              <a:t> You already have 99 % of the equipment – nothing expensive to buy</a:t>
            </a:r>
          </a:p>
          <a:p>
            <a:r>
              <a:rPr lang="en-US" dirty="0"/>
              <a:t> It’s FUN</a:t>
            </a:r>
          </a:p>
          <a:p>
            <a:endParaRPr lang="en-US" dirty="0"/>
          </a:p>
        </p:txBody>
      </p:sp>
    </p:spTree>
    <p:extLst>
      <p:ext uri="{BB962C8B-B14F-4D97-AF65-F5344CB8AC3E}">
        <p14:creationId xmlns:p14="http://schemas.microsoft.com/office/powerpoint/2010/main" val="1378816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C83C-50F7-4C22-A46C-4B86ECCCA959}"/>
              </a:ext>
            </a:extLst>
          </p:cNvPr>
          <p:cNvSpPr>
            <a:spLocks noGrp="1"/>
          </p:cNvSpPr>
          <p:nvPr>
            <p:ph type="title"/>
          </p:nvPr>
        </p:nvSpPr>
        <p:spPr/>
        <p:txBody>
          <a:bodyPr/>
          <a:lstStyle/>
          <a:p>
            <a:r>
              <a:rPr lang="en-US" dirty="0"/>
              <a:t>Useful</a:t>
            </a:r>
            <a:r>
              <a:rPr lang="en-US" baseline="0" dirty="0"/>
              <a:t> Websites</a:t>
            </a:r>
            <a:endParaRPr lang="en-US" dirty="0"/>
          </a:p>
        </p:txBody>
      </p:sp>
      <p:sp>
        <p:nvSpPr>
          <p:cNvPr id="3" name="Content Placeholder 2">
            <a:extLst>
              <a:ext uri="{FF2B5EF4-FFF2-40B4-BE49-F238E27FC236}">
                <a16:creationId xmlns:a16="http://schemas.microsoft.com/office/drawing/2014/main" id="{E19783E0-1555-46A8-ADE7-1B8239F73B6A}"/>
              </a:ext>
            </a:extLst>
          </p:cNvPr>
          <p:cNvSpPr>
            <a:spLocks noGrp="1"/>
          </p:cNvSpPr>
          <p:nvPr>
            <p:ph idx="1"/>
          </p:nvPr>
        </p:nvSpPr>
        <p:spPr/>
        <p:txBody>
          <a:bodyPr>
            <a:normAutofit fontScale="85000" lnSpcReduction="10000"/>
          </a:bodyPr>
          <a:lstStyle/>
          <a:p>
            <a:r>
              <a:rPr lang="en-US" dirty="0"/>
              <a:t>Comprehensive Guide to NBEMS / FLDIGI, equipment setup, instructions, </a:t>
            </a:r>
            <a:r>
              <a:rPr lang="en-US" dirty="0" err="1"/>
              <a:t>etc</a:t>
            </a:r>
            <a:r>
              <a:rPr lang="en-US" dirty="0"/>
              <a:t>: </a:t>
            </a:r>
            <a:r>
              <a:rPr lang="en-US" dirty="0">
                <a:hlinkClick r:id="rId2"/>
              </a:rPr>
              <a:t>http://gblakesl.net/ARES/Basic-NBEMS-Workshop.pdf</a:t>
            </a:r>
            <a:endParaRPr lang="en-US" baseline="0" dirty="0"/>
          </a:p>
          <a:p>
            <a:r>
              <a:rPr lang="en-US" dirty="0"/>
              <a:t>Presentation on Winlink: </a:t>
            </a:r>
            <a:r>
              <a:rPr lang="en-US" dirty="0">
                <a:hlinkClick r:id="rId3"/>
              </a:rPr>
              <a:t>http://www.philsherrod.com/Winlink/Winlink_RMS_Express.pdf</a:t>
            </a:r>
            <a:endParaRPr lang="en-US" dirty="0"/>
          </a:p>
          <a:p>
            <a:r>
              <a:rPr lang="en-US" dirty="0"/>
              <a:t>Excellent Presentation on NBEMS and FLDIGI: </a:t>
            </a:r>
            <a:r>
              <a:rPr lang="en-US" dirty="0">
                <a:hlinkClick r:id="rId4"/>
              </a:rPr>
              <a:t>https://www.jeffreykopcak.com/drive/ham_radio/digital_modes/vhf_uhf_nbems_an_introduction_using_fldigi_and_flmsg_presentations/vhf_uhf_nbems.pdf</a:t>
            </a:r>
            <a:endParaRPr lang="en-US" dirty="0"/>
          </a:p>
          <a:p>
            <a:r>
              <a:rPr lang="en-US" dirty="0"/>
              <a:t>Presentation on JT Modes: </a:t>
            </a:r>
            <a:r>
              <a:rPr lang="en-US" dirty="0">
                <a:hlinkClick r:id="rId5"/>
              </a:rPr>
              <a:t>http://www.informationtechnologies.com.au/files/JT65%20Presentation.pdf</a:t>
            </a:r>
            <a:endParaRPr lang="en-US" dirty="0"/>
          </a:p>
          <a:p>
            <a:r>
              <a:rPr lang="en-US" dirty="0"/>
              <a:t>WSPR Presentation: </a:t>
            </a:r>
            <a:r>
              <a:rPr lang="en-US" dirty="0">
                <a:hlinkClick r:id="rId6"/>
              </a:rPr>
              <a:t>https://www.powershow.com/viewht/1a4552-ZDc1Z/What_is_WSPR_powerpoint_ppt_presentation</a:t>
            </a:r>
            <a:endParaRPr lang="en-US" dirty="0"/>
          </a:p>
          <a:p>
            <a:r>
              <a:rPr lang="en-US" dirty="0"/>
              <a:t>Meteor Scatter Introduction: </a:t>
            </a:r>
            <a:r>
              <a:rPr lang="en-US" dirty="0">
                <a:hlinkClick r:id="rId7"/>
              </a:rPr>
              <a:t>Link</a:t>
            </a:r>
            <a:endParaRPr lang="en-US" dirty="0"/>
          </a:p>
          <a:p>
            <a:endParaRPr lang="en-US" dirty="0"/>
          </a:p>
          <a:p>
            <a:endParaRPr lang="en-US" baseline="0" dirty="0"/>
          </a:p>
          <a:p>
            <a:endParaRPr lang="en-US" dirty="0"/>
          </a:p>
        </p:txBody>
      </p:sp>
    </p:spTree>
    <p:extLst>
      <p:ext uri="{BB962C8B-B14F-4D97-AF65-F5344CB8AC3E}">
        <p14:creationId xmlns:p14="http://schemas.microsoft.com/office/powerpoint/2010/main" val="60814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C0EA-00AC-E04A-A092-E4309BFD8161}"/>
              </a:ext>
            </a:extLst>
          </p:cNvPr>
          <p:cNvSpPr>
            <a:spLocks noGrp="1"/>
          </p:cNvSpPr>
          <p:nvPr>
            <p:ph type="title"/>
          </p:nvPr>
        </p:nvSpPr>
        <p:spPr/>
        <p:txBody>
          <a:bodyPr/>
          <a:lstStyle/>
          <a:p>
            <a:r>
              <a:rPr lang="en-US" dirty="0"/>
              <a:t>Why Digital?</a:t>
            </a:r>
          </a:p>
        </p:txBody>
      </p:sp>
      <p:sp>
        <p:nvSpPr>
          <p:cNvPr id="3" name="Content Placeholder 2">
            <a:extLst>
              <a:ext uri="{FF2B5EF4-FFF2-40B4-BE49-F238E27FC236}">
                <a16:creationId xmlns:a16="http://schemas.microsoft.com/office/drawing/2014/main" id="{8319BBBC-C7E0-6548-8976-5CFE9B5B7A0C}"/>
              </a:ext>
            </a:extLst>
          </p:cNvPr>
          <p:cNvSpPr>
            <a:spLocks noGrp="1"/>
          </p:cNvSpPr>
          <p:nvPr>
            <p:ph idx="1"/>
          </p:nvPr>
        </p:nvSpPr>
        <p:spPr/>
        <p:txBody>
          <a:bodyPr>
            <a:normAutofit fontScale="92500" lnSpcReduction="20000"/>
          </a:bodyPr>
          <a:lstStyle/>
          <a:p>
            <a:r>
              <a:rPr lang="en-US" dirty="0"/>
              <a:t>CASE FOR DIGITAL EMCOMM</a:t>
            </a:r>
          </a:p>
          <a:p>
            <a:pPr lvl="1"/>
            <a:r>
              <a:rPr lang="en-US" dirty="0"/>
              <a:t>Voice example using NTS Traffic Protocols:</a:t>
            </a:r>
          </a:p>
          <a:p>
            <a:pPr lvl="2"/>
            <a:r>
              <a:rPr lang="en-US" dirty="0"/>
              <a:t>St. John's, prepare to copy. </a:t>
            </a:r>
          </a:p>
          <a:p>
            <a:pPr lvl="2"/>
            <a:r>
              <a:rPr lang="en-US" dirty="0"/>
              <a:t>Tag 176003, female, 20 - 30, transport helo, red.</a:t>
            </a:r>
          </a:p>
          <a:p>
            <a:r>
              <a:rPr lang="en-US" dirty="0"/>
              <a:t>Now imagine having to transmit and verify that 20, 30, 50 times or more. </a:t>
            </a:r>
          </a:p>
          <a:p>
            <a:r>
              <a:rPr lang="en-US" dirty="0"/>
              <a:t>How long would that take?</a:t>
            </a:r>
          </a:p>
          <a:p>
            <a:r>
              <a:rPr lang="en-US" dirty="0"/>
              <a:t>Not including phonetics, repeats, fills, breaks, and confirmation... </a:t>
            </a:r>
          </a:p>
          <a:p>
            <a:pPr lvl="1"/>
            <a:r>
              <a:rPr lang="en-US" dirty="0"/>
              <a:t>17 minutes.</a:t>
            </a:r>
          </a:p>
          <a:p>
            <a:r>
              <a:rPr lang="en-US" dirty="0"/>
              <a:t>Using a digital mode, we can transmit that data in a fraction of the time... and verify it! </a:t>
            </a:r>
          </a:p>
          <a:p>
            <a:pPr lvl="1"/>
            <a:r>
              <a:rPr lang="en-US" dirty="0"/>
              <a:t>2 minutes 28 seconds.</a:t>
            </a:r>
          </a:p>
          <a:p>
            <a:r>
              <a:rPr lang="en-US" b="1" dirty="0"/>
              <a:t>Maybe you just don’t feel like talking to someone!</a:t>
            </a:r>
          </a:p>
        </p:txBody>
      </p:sp>
    </p:spTree>
    <p:extLst>
      <p:ext uri="{BB962C8B-B14F-4D97-AF65-F5344CB8AC3E}">
        <p14:creationId xmlns:p14="http://schemas.microsoft.com/office/powerpoint/2010/main" val="482717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30AA-24F6-46AB-A4AA-C7492E93ADCA}"/>
              </a:ext>
            </a:extLst>
          </p:cNvPr>
          <p:cNvSpPr>
            <a:spLocks noGrp="1"/>
          </p:cNvSpPr>
          <p:nvPr>
            <p:ph type="title"/>
          </p:nvPr>
        </p:nvSpPr>
        <p:spPr/>
        <p:txBody>
          <a:bodyPr/>
          <a:lstStyle/>
          <a:p>
            <a:r>
              <a:rPr lang="en-US" dirty="0"/>
              <a:t>More Useful Websites</a:t>
            </a:r>
          </a:p>
        </p:txBody>
      </p:sp>
      <p:sp>
        <p:nvSpPr>
          <p:cNvPr id="3" name="Content Placeholder 2">
            <a:extLst>
              <a:ext uri="{FF2B5EF4-FFF2-40B4-BE49-F238E27FC236}">
                <a16:creationId xmlns:a16="http://schemas.microsoft.com/office/drawing/2014/main" id="{E5A34CB6-17BB-42B3-93E5-17CD55153430}"/>
              </a:ext>
            </a:extLst>
          </p:cNvPr>
          <p:cNvSpPr>
            <a:spLocks noGrp="1"/>
          </p:cNvSpPr>
          <p:nvPr>
            <p:ph idx="1"/>
          </p:nvPr>
        </p:nvSpPr>
        <p:spPr/>
        <p:txBody>
          <a:bodyPr>
            <a:normAutofit fontScale="85000" lnSpcReduction="10000"/>
          </a:bodyPr>
          <a:lstStyle/>
          <a:p>
            <a:r>
              <a:rPr lang="en-US" dirty="0"/>
              <a:t>APRS: </a:t>
            </a:r>
            <a:r>
              <a:rPr lang="en-US" dirty="0">
                <a:hlinkClick r:id="rId2"/>
              </a:rPr>
              <a:t>http://www.aprs.org/APRS-mobile.ppt</a:t>
            </a:r>
            <a:endParaRPr lang="en-US" dirty="0"/>
          </a:p>
          <a:p>
            <a:r>
              <a:rPr lang="en-US" dirty="0"/>
              <a:t>A PRACTICAL EVALUATION AND COMPARISON OF SOME MODERN DATA MODES: </a:t>
            </a:r>
            <a:r>
              <a:rPr lang="en-US" dirty="0">
                <a:hlinkClick r:id="rId3"/>
              </a:rPr>
              <a:t>http://www.qsl.net/zl1bpu/MFSK/datmodes2.pdf</a:t>
            </a:r>
            <a:endParaRPr lang="en-US" dirty="0"/>
          </a:p>
          <a:p>
            <a:r>
              <a:rPr lang="en-US" dirty="0"/>
              <a:t>ARRL presentations on NBEMS (Narrow Band Emergency Message System) with FLDIGI</a:t>
            </a:r>
          </a:p>
          <a:p>
            <a:pPr lvl="1"/>
            <a:r>
              <a:rPr lang="en-US" dirty="0">
                <a:hlinkClick r:id="rId4"/>
              </a:rPr>
              <a:t>http://www.arrl.org/files/file/On%20the%20Air/Tutorials/Introduction_to_NBEMS_ARRL.pdf</a:t>
            </a:r>
            <a:endParaRPr lang="en-US" dirty="0"/>
          </a:p>
          <a:p>
            <a:pPr lvl="1"/>
            <a:r>
              <a:rPr lang="en-US" dirty="0">
                <a:hlinkClick r:id="rId5"/>
              </a:rPr>
              <a:t>http://www.arrl.org/files/file/On%20the%20Air/Tutorials/Advanced_NBEMS_3_0.pdf</a:t>
            </a:r>
            <a:endParaRPr lang="en-US" dirty="0"/>
          </a:p>
          <a:p>
            <a:pPr lvl="1"/>
            <a:r>
              <a:rPr lang="en-US" i="1" dirty="0">
                <a:hlinkClick r:id="rId6"/>
              </a:rPr>
              <a:t>http://www.w1hkj.com/NBEMS/NBEMS.ppt</a:t>
            </a:r>
            <a:endParaRPr lang="en-US" dirty="0"/>
          </a:p>
          <a:p>
            <a:r>
              <a:rPr lang="en-US" dirty="0"/>
              <a:t>Digital Mode Comparisons from FLDIGI Help files: </a:t>
            </a:r>
            <a:r>
              <a:rPr lang="en-US" dirty="0">
                <a:hlinkClick r:id="rId7"/>
              </a:rPr>
              <a:t>http://w1hkj.com/FldigiHelp-3.21/Modes/Compare.htm</a:t>
            </a:r>
            <a:endParaRPr lang="en-US" dirty="0"/>
          </a:p>
          <a:p>
            <a:r>
              <a:rPr lang="en-US" dirty="0"/>
              <a:t>Signal ID Wiki – listing of all digital signals, explanations, samples:</a:t>
            </a:r>
          </a:p>
          <a:p>
            <a:r>
              <a:rPr lang="en-US" dirty="0">
                <a:hlinkClick r:id="rId8"/>
              </a:rPr>
              <a:t>https://www.sigidwiki.com/wiki</a:t>
            </a:r>
            <a:endParaRPr lang="en-US" dirty="0"/>
          </a:p>
          <a:p>
            <a:endParaRPr lang="en-US" dirty="0"/>
          </a:p>
          <a:p>
            <a:pPr lvl="1"/>
            <a:endParaRPr lang="en-US" dirty="0"/>
          </a:p>
          <a:p>
            <a:endParaRPr lang="en-US" dirty="0"/>
          </a:p>
        </p:txBody>
      </p:sp>
    </p:spTree>
    <p:extLst>
      <p:ext uri="{BB962C8B-B14F-4D97-AF65-F5344CB8AC3E}">
        <p14:creationId xmlns:p14="http://schemas.microsoft.com/office/powerpoint/2010/main" val="1362644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30AA-24F6-46AB-A4AA-C7492E93ADCA}"/>
              </a:ext>
            </a:extLst>
          </p:cNvPr>
          <p:cNvSpPr>
            <a:spLocks noGrp="1"/>
          </p:cNvSpPr>
          <p:nvPr>
            <p:ph type="title"/>
          </p:nvPr>
        </p:nvSpPr>
        <p:spPr/>
        <p:txBody>
          <a:bodyPr/>
          <a:lstStyle/>
          <a:p>
            <a:r>
              <a:rPr lang="en-US" dirty="0"/>
              <a:t>Nerd</a:t>
            </a:r>
            <a:r>
              <a:rPr lang="en-US" baseline="0" dirty="0"/>
              <a:t> Reading</a:t>
            </a:r>
            <a:endParaRPr lang="en-US" dirty="0"/>
          </a:p>
        </p:txBody>
      </p:sp>
      <p:sp>
        <p:nvSpPr>
          <p:cNvPr id="3" name="Content Placeholder 2">
            <a:extLst>
              <a:ext uri="{FF2B5EF4-FFF2-40B4-BE49-F238E27FC236}">
                <a16:creationId xmlns:a16="http://schemas.microsoft.com/office/drawing/2014/main" id="{E5A34CB6-17BB-42B3-93E5-17CD55153430}"/>
              </a:ext>
            </a:extLst>
          </p:cNvPr>
          <p:cNvSpPr>
            <a:spLocks noGrp="1"/>
          </p:cNvSpPr>
          <p:nvPr>
            <p:ph idx="1"/>
          </p:nvPr>
        </p:nvSpPr>
        <p:spPr/>
        <p:txBody>
          <a:bodyPr>
            <a:normAutofit/>
          </a:bodyPr>
          <a:lstStyle/>
          <a:p>
            <a:endParaRPr lang="en-US" dirty="0"/>
          </a:p>
          <a:p>
            <a:pPr lvl="1"/>
            <a:endParaRPr lang="en-US" dirty="0"/>
          </a:p>
          <a:p>
            <a:endParaRPr lang="en-US" dirty="0"/>
          </a:p>
        </p:txBody>
      </p:sp>
      <p:pic>
        <p:nvPicPr>
          <p:cNvPr id="4" name="Picture 3">
            <a:extLst>
              <a:ext uri="{FF2B5EF4-FFF2-40B4-BE49-F238E27FC236}">
                <a16:creationId xmlns:a16="http://schemas.microsoft.com/office/drawing/2014/main" id="{9C3F1D17-9846-4BBB-AA42-4D0942BA30DA}"/>
              </a:ext>
            </a:extLst>
          </p:cNvPr>
          <p:cNvPicPr>
            <a:picLocks noChangeAspect="1"/>
          </p:cNvPicPr>
          <p:nvPr/>
        </p:nvPicPr>
        <p:blipFill>
          <a:blip r:embed="rId2"/>
          <a:stretch>
            <a:fillRect/>
          </a:stretch>
        </p:blipFill>
        <p:spPr>
          <a:xfrm>
            <a:off x="838200" y="1535185"/>
            <a:ext cx="2347930" cy="3109935"/>
          </a:xfrm>
          <a:prstGeom prst="rect">
            <a:avLst/>
          </a:prstGeom>
        </p:spPr>
      </p:pic>
      <p:pic>
        <p:nvPicPr>
          <p:cNvPr id="5" name="Picture 4">
            <a:extLst>
              <a:ext uri="{FF2B5EF4-FFF2-40B4-BE49-F238E27FC236}">
                <a16:creationId xmlns:a16="http://schemas.microsoft.com/office/drawing/2014/main" id="{A5721413-B288-4B24-B4FB-A582345A8909}"/>
              </a:ext>
            </a:extLst>
          </p:cNvPr>
          <p:cNvPicPr>
            <a:picLocks noChangeAspect="1"/>
          </p:cNvPicPr>
          <p:nvPr/>
        </p:nvPicPr>
        <p:blipFill>
          <a:blip r:embed="rId3"/>
          <a:stretch>
            <a:fillRect/>
          </a:stretch>
        </p:blipFill>
        <p:spPr>
          <a:xfrm>
            <a:off x="3416775" y="1535185"/>
            <a:ext cx="2347930" cy="3115712"/>
          </a:xfrm>
          <a:prstGeom prst="rect">
            <a:avLst/>
          </a:prstGeom>
        </p:spPr>
      </p:pic>
      <p:pic>
        <p:nvPicPr>
          <p:cNvPr id="6" name="Picture 5">
            <a:extLst>
              <a:ext uri="{FF2B5EF4-FFF2-40B4-BE49-F238E27FC236}">
                <a16:creationId xmlns:a16="http://schemas.microsoft.com/office/drawing/2014/main" id="{B9D4F97B-2E44-488B-A9B1-7C7103874789}"/>
              </a:ext>
            </a:extLst>
          </p:cNvPr>
          <p:cNvPicPr>
            <a:picLocks noChangeAspect="1"/>
          </p:cNvPicPr>
          <p:nvPr/>
        </p:nvPicPr>
        <p:blipFill>
          <a:blip r:embed="rId4"/>
          <a:stretch>
            <a:fillRect/>
          </a:stretch>
        </p:blipFill>
        <p:spPr>
          <a:xfrm>
            <a:off x="6122514" y="1625362"/>
            <a:ext cx="2413434" cy="2993254"/>
          </a:xfrm>
          <a:prstGeom prst="rect">
            <a:avLst/>
          </a:prstGeom>
        </p:spPr>
      </p:pic>
      <p:pic>
        <p:nvPicPr>
          <p:cNvPr id="7" name="Picture 6">
            <a:extLst>
              <a:ext uri="{FF2B5EF4-FFF2-40B4-BE49-F238E27FC236}">
                <a16:creationId xmlns:a16="http://schemas.microsoft.com/office/drawing/2014/main" id="{884CCEB3-3106-4C92-8803-E57520C1EE79}"/>
              </a:ext>
            </a:extLst>
          </p:cNvPr>
          <p:cNvPicPr>
            <a:picLocks noChangeAspect="1"/>
          </p:cNvPicPr>
          <p:nvPr/>
        </p:nvPicPr>
        <p:blipFill>
          <a:blip r:embed="rId5"/>
          <a:stretch>
            <a:fillRect/>
          </a:stretch>
        </p:blipFill>
        <p:spPr>
          <a:xfrm>
            <a:off x="8680372" y="1625362"/>
            <a:ext cx="2251425" cy="2993254"/>
          </a:xfrm>
          <a:prstGeom prst="rect">
            <a:avLst/>
          </a:prstGeom>
        </p:spPr>
      </p:pic>
    </p:spTree>
    <p:extLst>
      <p:ext uri="{BB962C8B-B14F-4D97-AF65-F5344CB8AC3E}">
        <p14:creationId xmlns:p14="http://schemas.microsoft.com/office/powerpoint/2010/main" val="356215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9F0E92-B28E-42BC-883D-18A406154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2720" y="0"/>
            <a:ext cx="9054670" cy="6891959"/>
          </a:xfrm>
        </p:spPr>
      </p:pic>
      <p:sp>
        <p:nvSpPr>
          <p:cNvPr id="8" name="Title 7">
            <a:extLst>
              <a:ext uri="{FF2B5EF4-FFF2-40B4-BE49-F238E27FC236}">
                <a16:creationId xmlns:a16="http://schemas.microsoft.com/office/drawing/2014/main" id="{51F6C4E4-C482-4D04-9BF1-5261517E909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3981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399A-E117-4ABB-AB1B-60F534EC5C51}"/>
              </a:ext>
            </a:extLst>
          </p:cNvPr>
          <p:cNvSpPr>
            <a:spLocks noGrp="1"/>
          </p:cNvSpPr>
          <p:nvPr>
            <p:ph type="title"/>
          </p:nvPr>
        </p:nvSpPr>
        <p:spPr/>
        <p:txBody>
          <a:bodyPr/>
          <a:lstStyle/>
          <a:p>
            <a:r>
              <a:rPr lang="en-US" dirty="0"/>
              <a:t>Equipment</a:t>
            </a:r>
          </a:p>
        </p:txBody>
      </p:sp>
      <p:sp>
        <p:nvSpPr>
          <p:cNvPr id="3" name="Content Placeholder 2">
            <a:extLst>
              <a:ext uri="{FF2B5EF4-FFF2-40B4-BE49-F238E27FC236}">
                <a16:creationId xmlns:a16="http://schemas.microsoft.com/office/drawing/2014/main" id="{A9E74E04-6386-4846-B6DB-12ACBFC30CD9}"/>
              </a:ext>
            </a:extLst>
          </p:cNvPr>
          <p:cNvSpPr>
            <a:spLocks noGrp="1"/>
          </p:cNvSpPr>
          <p:nvPr>
            <p:ph idx="1"/>
          </p:nvPr>
        </p:nvSpPr>
        <p:spPr/>
        <p:txBody>
          <a:bodyPr/>
          <a:lstStyle/>
          <a:p>
            <a:r>
              <a:rPr lang="en-US" dirty="0"/>
              <a:t>Computer OR Tablet / Phone</a:t>
            </a:r>
          </a:p>
          <a:p>
            <a:r>
              <a:rPr lang="en-US" dirty="0"/>
              <a:t>Cables</a:t>
            </a:r>
          </a:p>
          <a:p>
            <a:r>
              <a:rPr lang="en-US" dirty="0"/>
              <a:t>Radio with APRS</a:t>
            </a:r>
            <a:endParaRPr lang="en-US" baseline="0" dirty="0"/>
          </a:p>
          <a:p>
            <a:r>
              <a:rPr lang="en-US" baseline="0" dirty="0"/>
              <a:t>GPS</a:t>
            </a:r>
          </a:p>
          <a:p>
            <a:r>
              <a:rPr lang="en-US" baseline="0" dirty="0"/>
              <a:t>RADIO</a:t>
            </a:r>
          </a:p>
          <a:p>
            <a:r>
              <a:rPr lang="en-US" dirty="0"/>
              <a:t>TNC or Soundcard</a:t>
            </a:r>
          </a:p>
          <a:p>
            <a:r>
              <a:rPr lang="en-US" baseline="0" dirty="0"/>
              <a:t>Pactor Modem (In case of Network modes like Winlink)</a:t>
            </a:r>
          </a:p>
        </p:txBody>
      </p:sp>
    </p:spTree>
    <p:extLst>
      <p:ext uri="{BB962C8B-B14F-4D97-AF65-F5344CB8AC3E}">
        <p14:creationId xmlns:p14="http://schemas.microsoft.com/office/powerpoint/2010/main" val="98180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91B21A-F5FA-4CE3-97A0-1845909F8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582" y="1535185"/>
            <a:ext cx="2272966" cy="2272966"/>
          </a:xfrm>
          <a:prstGeom prst="rect">
            <a:avLst/>
          </a:prstGeom>
        </p:spPr>
      </p:pic>
      <p:sp>
        <p:nvSpPr>
          <p:cNvPr id="2" name="Title 1">
            <a:extLst>
              <a:ext uri="{FF2B5EF4-FFF2-40B4-BE49-F238E27FC236}">
                <a16:creationId xmlns:a16="http://schemas.microsoft.com/office/drawing/2014/main" id="{3197399A-E117-4ABB-AB1B-60F534EC5C51}"/>
              </a:ext>
            </a:extLst>
          </p:cNvPr>
          <p:cNvSpPr>
            <a:spLocks noGrp="1"/>
          </p:cNvSpPr>
          <p:nvPr>
            <p:ph type="title"/>
          </p:nvPr>
        </p:nvSpPr>
        <p:spPr/>
        <p:txBody>
          <a:bodyPr/>
          <a:lstStyle/>
          <a:p>
            <a:r>
              <a:rPr lang="en-US" dirty="0"/>
              <a:t>HT Acoustical Coupling</a:t>
            </a:r>
          </a:p>
        </p:txBody>
      </p:sp>
      <p:sp>
        <p:nvSpPr>
          <p:cNvPr id="3" name="Content Placeholder 2">
            <a:extLst>
              <a:ext uri="{FF2B5EF4-FFF2-40B4-BE49-F238E27FC236}">
                <a16:creationId xmlns:a16="http://schemas.microsoft.com/office/drawing/2014/main" id="{A9E74E04-6386-4846-B6DB-12ACBFC30CD9}"/>
              </a:ext>
            </a:extLst>
          </p:cNvPr>
          <p:cNvSpPr>
            <a:spLocks noGrp="1"/>
          </p:cNvSpPr>
          <p:nvPr>
            <p:ph idx="1"/>
          </p:nvPr>
        </p:nvSpPr>
        <p:spPr/>
        <p:txBody>
          <a:bodyPr>
            <a:normAutofit fontScale="92500" lnSpcReduction="10000"/>
          </a:bodyPr>
          <a:lstStyle/>
          <a:p>
            <a:r>
              <a:rPr lang="en-US" dirty="0"/>
              <a:t>Tablet / Phone / Computer</a:t>
            </a:r>
          </a:p>
          <a:p>
            <a:r>
              <a:rPr lang="en-US" dirty="0"/>
              <a:t>Apps:</a:t>
            </a:r>
          </a:p>
          <a:p>
            <a:pPr lvl="1"/>
            <a:r>
              <a:rPr lang="en-US" dirty="0"/>
              <a:t>Android SSTV</a:t>
            </a:r>
          </a:p>
          <a:p>
            <a:pPr lvl="1"/>
            <a:r>
              <a:rPr lang="en-US" dirty="0"/>
              <a:t>AndFLMSG</a:t>
            </a:r>
          </a:p>
          <a:p>
            <a:pPr lvl="1"/>
            <a:r>
              <a:rPr lang="en-US" dirty="0"/>
              <a:t>Droid PSK</a:t>
            </a:r>
          </a:p>
          <a:p>
            <a:r>
              <a:rPr lang="en-US" dirty="0"/>
              <a:t>HT with HT specific cables</a:t>
            </a:r>
          </a:p>
          <a:p>
            <a:pPr lvl="1"/>
            <a:r>
              <a:rPr lang="en-US" baseline="0" dirty="0"/>
              <a:t>Baofeng</a:t>
            </a:r>
            <a:r>
              <a:rPr lang="en-US" dirty="0"/>
              <a:t> HT</a:t>
            </a:r>
          </a:p>
          <a:p>
            <a:r>
              <a:rPr lang="en-US" baseline="0" dirty="0"/>
              <a:t>APRS Specific Setup</a:t>
            </a:r>
          </a:p>
          <a:p>
            <a:pPr lvl="1"/>
            <a:r>
              <a:rPr lang="en-US" baseline="0" dirty="0"/>
              <a:t>HT</a:t>
            </a:r>
          </a:p>
          <a:p>
            <a:pPr lvl="1"/>
            <a:r>
              <a:rPr lang="en-US" dirty="0"/>
              <a:t>MOBILINK TNC and Cable</a:t>
            </a:r>
          </a:p>
          <a:p>
            <a:pPr lvl="1"/>
            <a:r>
              <a:rPr lang="en-US" dirty="0"/>
              <a:t>APRS Droid</a:t>
            </a:r>
          </a:p>
        </p:txBody>
      </p:sp>
      <p:pic>
        <p:nvPicPr>
          <p:cNvPr id="11" name="Picture 10">
            <a:extLst>
              <a:ext uri="{FF2B5EF4-FFF2-40B4-BE49-F238E27FC236}">
                <a16:creationId xmlns:a16="http://schemas.microsoft.com/office/drawing/2014/main" id="{7BFAD7CE-A0CC-47EE-9DBC-3D3645B0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999" y="1817706"/>
            <a:ext cx="2855495" cy="2141621"/>
          </a:xfrm>
          <a:prstGeom prst="rect">
            <a:avLst/>
          </a:prstGeom>
        </p:spPr>
      </p:pic>
      <p:pic>
        <p:nvPicPr>
          <p:cNvPr id="1026" name="Picture 2" descr="Image result for volume graphic">
            <a:extLst>
              <a:ext uri="{FF2B5EF4-FFF2-40B4-BE49-F238E27FC236}">
                <a16:creationId xmlns:a16="http://schemas.microsoft.com/office/drawing/2014/main" id="{10374770-8D26-485B-9784-86A3CCC48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685548" y="166502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0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91B21A-F5FA-4CE3-97A0-1845909F8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582" y="1535185"/>
            <a:ext cx="2272966" cy="2272966"/>
          </a:xfrm>
          <a:prstGeom prst="rect">
            <a:avLst/>
          </a:prstGeom>
        </p:spPr>
      </p:pic>
      <p:sp>
        <p:nvSpPr>
          <p:cNvPr id="2" name="Title 1">
            <a:extLst>
              <a:ext uri="{FF2B5EF4-FFF2-40B4-BE49-F238E27FC236}">
                <a16:creationId xmlns:a16="http://schemas.microsoft.com/office/drawing/2014/main" id="{3197399A-E117-4ABB-AB1B-60F534EC5C51}"/>
              </a:ext>
            </a:extLst>
          </p:cNvPr>
          <p:cNvSpPr>
            <a:spLocks noGrp="1"/>
          </p:cNvSpPr>
          <p:nvPr>
            <p:ph type="title"/>
          </p:nvPr>
        </p:nvSpPr>
        <p:spPr/>
        <p:txBody>
          <a:bodyPr/>
          <a:lstStyle/>
          <a:p>
            <a:r>
              <a:rPr lang="en-US" dirty="0"/>
              <a:t>HT / Audio Cable</a:t>
            </a:r>
          </a:p>
        </p:txBody>
      </p:sp>
      <p:sp>
        <p:nvSpPr>
          <p:cNvPr id="3" name="Content Placeholder 2">
            <a:extLst>
              <a:ext uri="{FF2B5EF4-FFF2-40B4-BE49-F238E27FC236}">
                <a16:creationId xmlns:a16="http://schemas.microsoft.com/office/drawing/2014/main" id="{A9E74E04-6386-4846-B6DB-12ACBFC30CD9}"/>
              </a:ext>
            </a:extLst>
          </p:cNvPr>
          <p:cNvSpPr>
            <a:spLocks noGrp="1"/>
          </p:cNvSpPr>
          <p:nvPr>
            <p:ph idx="1"/>
          </p:nvPr>
        </p:nvSpPr>
        <p:spPr/>
        <p:txBody>
          <a:bodyPr>
            <a:normAutofit fontScale="92500" lnSpcReduction="20000"/>
          </a:bodyPr>
          <a:lstStyle/>
          <a:p>
            <a:r>
              <a:rPr lang="en-US" dirty="0"/>
              <a:t>Tablet / Phone / Computer</a:t>
            </a:r>
          </a:p>
          <a:p>
            <a:r>
              <a:rPr lang="en-US" dirty="0"/>
              <a:t>Apps:</a:t>
            </a:r>
          </a:p>
          <a:p>
            <a:pPr lvl="1"/>
            <a:r>
              <a:rPr lang="en-US" dirty="0"/>
              <a:t>Android SSTV</a:t>
            </a:r>
          </a:p>
          <a:p>
            <a:pPr lvl="1"/>
            <a:r>
              <a:rPr lang="en-US" dirty="0"/>
              <a:t>AndFLMSG</a:t>
            </a:r>
          </a:p>
          <a:p>
            <a:pPr lvl="1"/>
            <a:r>
              <a:rPr lang="en-US" dirty="0"/>
              <a:t>Droid PSK</a:t>
            </a:r>
          </a:p>
          <a:p>
            <a:r>
              <a:rPr lang="en-US" dirty="0"/>
              <a:t>HT with HT specific cables</a:t>
            </a:r>
          </a:p>
          <a:p>
            <a:pPr lvl="1"/>
            <a:r>
              <a:rPr lang="en-US" baseline="0" dirty="0"/>
              <a:t>Baofeng</a:t>
            </a:r>
            <a:r>
              <a:rPr lang="en-US" dirty="0"/>
              <a:t> HT</a:t>
            </a:r>
          </a:p>
          <a:p>
            <a:pPr lvl="1"/>
            <a:r>
              <a:rPr lang="en-US" baseline="0" dirty="0"/>
              <a:t>Baofeng BT Tech APRS Cable using VOX PTT OR</a:t>
            </a:r>
          </a:p>
          <a:p>
            <a:pPr lvl="1"/>
            <a:r>
              <a:rPr lang="en-US" dirty="0"/>
              <a:t>Custom Audio interface cable to trigger PTT</a:t>
            </a:r>
            <a:endParaRPr lang="en-US" baseline="0" dirty="0"/>
          </a:p>
          <a:p>
            <a:r>
              <a:rPr lang="en-US" baseline="0" dirty="0"/>
              <a:t>APRS Specific Setup</a:t>
            </a:r>
          </a:p>
          <a:p>
            <a:pPr lvl="1"/>
            <a:r>
              <a:rPr lang="en-US" baseline="0" dirty="0"/>
              <a:t>HT</a:t>
            </a:r>
          </a:p>
          <a:p>
            <a:pPr lvl="1"/>
            <a:r>
              <a:rPr lang="en-US" dirty="0"/>
              <a:t>MOBILINK TNC and Cable</a:t>
            </a:r>
          </a:p>
          <a:p>
            <a:pPr lvl="1"/>
            <a:r>
              <a:rPr lang="en-US" dirty="0"/>
              <a:t>APRS Droid</a:t>
            </a:r>
          </a:p>
        </p:txBody>
      </p:sp>
      <p:pic>
        <p:nvPicPr>
          <p:cNvPr id="5" name="Picture 4">
            <a:extLst>
              <a:ext uri="{FF2B5EF4-FFF2-40B4-BE49-F238E27FC236}">
                <a16:creationId xmlns:a16="http://schemas.microsoft.com/office/drawing/2014/main" id="{6CEC52C4-EF29-4C4C-8D4B-C016A72A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791" y="2052321"/>
            <a:ext cx="1718208" cy="1672389"/>
          </a:xfrm>
          <a:prstGeom prst="rect">
            <a:avLst/>
          </a:prstGeom>
        </p:spPr>
      </p:pic>
      <p:pic>
        <p:nvPicPr>
          <p:cNvPr id="11" name="Picture 10">
            <a:extLst>
              <a:ext uri="{FF2B5EF4-FFF2-40B4-BE49-F238E27FC236}">
                <a16:creationId xmlns:a16="http://schemas.microsoft.com/office/drawing/2014/main" id="{7BFAD7CE-A0CC-47EE-9DBC-3D3645B0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999" y="1817706"/>
            <a:ext cx="2855495" cy="2141621"/>
          </a:xfrm>
          <a:prstGeom prst="rect">
            <a:avLst/>
          </a:prstGeom>
        </p:spPr>
      </p:pic>
    </p:spTree>
    <p:extLst>
      <p:ext uri="{BB962C8B-B14F-4D97-AF65-F5344CB8AC3E}">
        <p14:creationId xmlns:p14="http://schemas.microsoft.com/office/powerpoint/2010/main" val="234672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7399A-E117-4ABB-AB1B-60F534EC5C51}"/>
              </a:ext>
            </a:extLst>
          </p:cNvPr>
          <p:cNvSpPr>
            <a:spLocks noGrp="1"/>
          </p:cNvSpPr>
          <p:nvPr>
            <p:ph type="title"/>
          </p:nvPr>
        </p:nvSpPr>
        <p:spPr/>
        <p:txBody>
          <a:bodyPr/>
          <a:lstStyle/>
          <a:p>
            <a:r>
              <a:rPr lang="en-US" dirty="0"/>
              <a:t>Basestation</a:t>
            </a:r>
          </a:p>
        </p:txBody>
      </p:sp>
      <p:sp>
        <p:nvSpPr>
          <p:cNvPr id="3" name="Content Placeholder 2">
            <a:extLst>
              <a:ext uri="{FF2B5EF4-FFF2-40B4-BE49-F238E27FC236}">
                <a16:creationId xmlns:a16="http://schemas.microsoft.com/office/drawing/2014/main" id="{A9E74E04-6386-4846-B6DB-12ACBFC30CD9}"/>
              </a:ext>
            </a:extLst>
          </p:cNvPr>
          <p:cNvSpPr>
            <a:spLocks noGrp="1"/>
          </p:cNvSpPr>
          <p:nvPr>
            <p:ph idx="1"/>
          </p:nvPr>
        </p:nvSpPr>
        <p:spPr/>
        <p:txBody>
          <a:bodyPr>
            <a:normAutofit lnSpcReduction="10000"/>
          </a:bodyPr>
          <a:lstStyle/>
          <a:p>
            <a:r>
              <a:rPr lang="en-US" dirty="0"/>
              <a:t>Computer / Tablet</a:t>
            </a:r>
          </a:p>
          <a:p>
            <a:r>
              <a:rPr lang="en-US" dirty="0"/>
              <a:t>Soundcard either built in or USB</a:t>
            </a:r>
          </a:p>
          <a:p>
            <a:r>
              <a:rPr lang="en-US" dirty="0"/>
              <a:t>Apps:</a:t>
            </a:r>
          </a:p>
          <a:p>
            <a:pPr lvl="1"/>
            <a:r>
              <a:rPr lang="en-US" dirty="0"/>
              <a:t>MMSSTV</a:t>
            </a:r>
          </a:p>
          <a:p>
            <a:pPr lvl="1"/>
            <a:r>
              <a:rPr lang="en-US" dirty="0"/>
              <a:t>FLDIGI- FLMSG-FLRIG</a:t>
            </a:r>
          </a:p>
          <a:p>
            <a:pPr lvl="1"/>
            <a:r>
              <a:rPr lang="en-US" dirty="0"/>
              <a:t>WSJTX</a:t>
            </a:r>
          </a:p>
          <a:p>
            <a:pPr lvl="1"/>
            <a:r>
              <a:rPr lang="en-US" dirty="0"/>
              <a:t>WSJT-X </a:t>
            </a:r>
            <a:r>
              <a:rPr lang="en-US" dirty="0" err="1"/>
              <a:t>JTalertX</a:t>
            </a:r>
            <a:endParaRPr lang="en-US" dirty="0"/>
          </a:p>
          <a:p>
            <a:r>
              <a:rPr lang="en-US" dirty="0" err="1"/>
              <a:t>Bastation</a:t>
            </a:r>
            <a:endParaRPr lang="en-US" dirty="0"/>
          </a:p>
          <a:p>
            <a:r>
              <a:rPr lang="en-US" dirty="0"/>
              <a:t>Any Antenna – Mag Loop, Dipole, Vertical, anything to get a signal in and out</a:t>
            </a:r>
          </a:p>
        </p:txBody>
      </p:sp>
      <p:pic>
        <p:nvPicPr>
          <p:cNvPr id="6" name="Picture 5">
            <a:extLst>
              <a:ext uri="{FF2B5EF4-FFF2-40B4-BE49-F238E27FC236}">
                <a16:creationId xmlns:a16="http://schemas.microsoft.com/office/drawing/2014/main" id="{6813F0DA-7438-4E1E-8A9A-5A8685FC8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728" y="2409903"/>
            <a:ext cx="2326007" cy="1611681"/>
          </a:xfrm>
          <a:prstGeom prst="rect">
            <a:avLst/>
          </a:prstGeom>
        </p:spPr>
      </p:pic>
      <p:pic>
        <p:nvPicPr>
          <p:cNvPr id="5" name="Picture 4">
            <a:extLst>
              <a:ext uri="{FF2B5EF4-FFF2-40B4-BE49-F238E27FC236}">
                <a16:creationId xmlns:a16="http://schemas.microsoft.com/office/drawing/2014/main" id="{90CE2311-FD29-48BD-8302-E0FB28199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322" y="1405292"/>
            <a:ext cx="2883478" cy="2177987"/>
          </a:xfrm>
          <a:prstGeom prst="rect">
            <a:avLst/>
          </a:prstGeom>
        </p:spPr>
      </p:pic>
      <p:pic>
        <p:nvPicPr>
          <p:cNvPr id="7" name="Picture 6">
            <a:extLst>
              <a:ext uri="{FF2B5EF4-FFF2-40B4-BE49-F238E27FC236}">
                <a16:creationId xmlns:a16="http://schemas.microsoft.com/office/drawing/2014/main" id="{852CD6FB-7864-4144-ADF0-FD1C39EADE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338" y="2491333"/>
            <a:ext cx="1527984" cy="7525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90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8714</TotalTime>
  <Words>2662</Words>
  <Application>Microsoft Office PowerPoint</Application>
  <PresentationFormat>Widescreen</PresentationFormat>
  <Paragraphs>310</Paragraphs>
  <Slides>41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Black</vt:lpstr>
      <vt:lpstr>Calibri</vt:lpstr>
      <vt:lpstr>Wingdings</vt:lpstr>
      <vt:lpstr>Office Theme</vt:lpstr>
      <vt:lpstr>A Survey of Digital Modes</vt:lpstr>
      <vt:lpstr>Digital Mode Agenda</vt:lpstr>
      <vt:lpstr>Introductions</vt:lpstr>
      <vt:lpstr>Why Digital?</vt:lpstr>
      <vt:lpstr>PowerPoint Presentation</vt:lpstr>
      <vt:lpstr>Equipment</vt:lpstr>
      <vt:lpstr>HT Acoustical Coupling</vt:lpstr>
      <vt:lpstr>HT / Audio Cable</vt:lpstr>
      <vt:lpstr>Basestation</vt:lpstr>
      <vt:lpstr>Warning about Duty Cycle</vt:lpstr>
      <vt:lpstr>Software</vt:lpstr>
      <vt:lpstr>Propagation Websites</vt:lpstr>
      <vt:lpstr>Logging</vt:lpstr>
      <vt:lpstr>Bandwidth</vt:lpstr>
      <vt:lpstr>Digital DX Mode Prevalence</vt:lpstr>
      <vt:lpstr>Digital Modes</vt:lpstr>
      <vt:lpstr>Mode Definitions</vt:lpstr>
      <vt:lpstr>CW</vt:lpstr>
      <vt:lpstr>RTTY</vt:lpstr>
      <vt:lpstr>HELLSCHREIBER</vt:lpstr>
      <vt:lpstr>HELLSCHREIBER</vt:lpstr>
      <vt:lpstr>SSTV</vt:lpstr>
      <vt:lpstr>SSTV</vt:lpstr>
      <vt:lpstr>PSK AND VARIANTS - Demo</vt:lpstr>
      <vt:lpstr>OLIVIA</vt:lpstr>
      <vt:lpstr>JT Modes (JT65, JT9, FT8)</vt:lpstr>
      <vt:lpstr>JT Modes (JT65, JT9, FT8)</vt:lpstr>
      <vt:lpstr>FT8CALL New Software</vt:lpstr>
      <vt:lpstr>6M HVF MSK144 Meteor Scatter</vt:lpstr>
      <vt:lpstr>WSPR (Demo)</vt:lpstr>
      <vt:lpstr>WSPR (Demo)</vt:lpstr>
      <vt:lpstr>Digital “Systems”</vt:lpstr>
      <vt:lpstr>Operational Flexibility</vt:lpstr>
      <vt:lpstr>Winlink</vt:lpstr>
      <vt:lpstr>Winlink</vt:lpstr>
      <vt:lpstr>APRS (Demo)</vt:lpstr>
      <vt:lpstr>NBEMS / FL “Suite”</vt:lpstr>
      <vt:lpstr>NBEMS - Demo</vt:lpstr>
      <vt:lpstr>Useful Websites</vt:lpstr>
      <vt:lpstr>More Useful Websites</vt:lpstr>
      <vt:lpstr>Nerd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Modes</dc:title>
  <dc:creator>Jones, Aaron</dc:creator>
  <cp:lastModifiedBy>Jones, Aaron</cp:lastModifiedBy>
  <cp:revision>6</cp:revision>
  <dcterms:created xsi:type="dcterms:W3CDTF">2018-08-05T06:50:15Z</dcterms:created>
  <dcterms:modified xsi:type="dcterms:W3CDTF">2018-09-23T20:16:23Z</dcterms:modified>
</cp:coreProperties>
</file>